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9"/>
  </p:notesMasterIdLst>
  <p:sldIdLst>
    <p:sldId id="256" r:id="rId2"/>
    <p:sldId id="262" r:id="rId3"/>
    <p:sldId id="268" r:id="rId4"/>
    <p:sldId id="292" r:id="rId5"/>
    <p:sldId id="270" r:id="rId6"/>
    <p:sldId id="351" r:id="rId7"/>
    <p:sldId id="390" r:id="rId8"/>
    <p:sldId id="391" r:id="rId9"/>
    <p:sldId id="378" r:id="rId10"/>
    <p:sldId id="368" r:id="rId11"/>
    <p:sldId id="353" r:id="rId12"/>
    <p:sldId id="397" r:id="rId13"/>
    <p:sldId id="398" r:id="rId14"/>
    <p:sldId id="399" r:id="rId15"/>
    <p:sldId id="400" r:id="rId16"/>
    <p:sldId id="370" r:id="rId17"/>
    <p:sldId id="360" r:id="rId18"/>
    <p:sldId id="401" r:id="rId19"/>
    <p:sldId id="392" r:id="rId20"/>
    <p:sldId id="393" r:id="rId21"/>
    <p:sldId id="394" r:id="rId22"/>
    <p:sldId id="371" r:id="rId23"/>
    <p:sldId id="373" r:id="rId24"/>
    <p:sldId id="395" r:id="rId25"/>
    <p:sldId id="382" r:id="rId26"/>
    <p:sldId id="383" r:id="rId27"/>
    <p:sldId id="372" r:id="rId28"/>
    <p:sldId id="364" r:id="rId29"/>
    <p:sldId id="276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96" r:id="rId38"/>
  </p:sldIdLst>
  <p:sldSz cx="16256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obf7lzLvoZMrx4X0LCbAXg==" hashData="MUuGpiVbdWqYEro5sFiEK8n4/22Go/mwfM70z+FclDYxRhq5dSVFmpQ8AStGoe7Awql6YrnIIRjMetFA9pyPfw=="/>
  <p:extLst>
    <p:ext uri="{EFAFB233-063F-42B5-8137-9DF3F51BA10A}">
      <p15:sldGuideLst xmlns:p15="http://schemas.microsoft.com/office/powerpoint/2012/main">
        <p15:guide id="7" pos="5075" userDrawn="1">
          <p15:clr>
            <a:srgbClr val="A4A3A4"/>
          </p15:clr>
        </p15:guide>
        <p15:guide id="8" orient="horz" pos="1678" userDrawn="1">
          <p15:clr>
            <a:srgbClr val="A4A3A4"/>
          </p15:clr>
        </p15:guide>
        <p15:guide id="9" pos="7501" userDrawn="1">
          <p15:clr>
            <a:srgbClr val="A4A3A4"/>
          </p15:clr>
        </p15:guide>
        <p15:guide id="10" pos="5755" userDrawn="1">
          <p15:clr>
            <a:srgbClr val="A4A3A4"/>
          </p15:clr>
        </p15:guide>
        <p15:guide id="11" pos="4031" userDrawn="1">
          <p15:clr>
            <a:srgbClr val="A4A3A4"/>
          </p15:clr>
        </p15:guide>
        <p15:guide id="12" pos="27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46D"/>
    <a:srgbClr val="C05D50"/>
    <a:srgbClr val="003348"/>
    <a:srgbClr val="F6C265"/>
    <a:srgbClr val="D9D5C4"/>
    <a:srgbClr val="612C3D"/>
    <a:srgbClr val="9F7A4E"/>
    <a:srgbClr val="06A59E"/>
    <a:srgbClr val="9D574E"/>
    <a:srgbClr val="B3D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A99AC-6B36-426A-A24B-59482A316FFD}" v="1" dt="2023-12-29T08:54:09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6"/>
    <p:restoredTop sz="94619"/>
  </p:normalViewPr>
  <p:slideViewPr>
    <p:cSldViewPr snapToGrid="0">
      <p:cViewPr varScale="1">
        <p:scale>
          <a:sx n="48" d="100"/>
          <a:sy n="48" d="100"/>
        </p:scale>
        <p:origin x="858" y="66"/>
      </p:cViewPr>
      <p:guideLst>
        <p:guide pos="5075"/>
        <p:guide orient="horz" pos="1678"/>
        <p:guide pos="7501"/>
        <p:guide pos="5755"/>
        <p:guide pos="4031"/>
        <p:guide pos="27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as Singh" userId="41e88e25-583f-4ea6-978b-2322b3c60e9f" providerId="ADAL" clId="{164A99AC-6B36-426A-A24B-59482A316FFD}"/>
    <pc:docChg chg="custSel addSld delSld modSld modMainMaster">
      <pc:chgData name="Vikas Singh" userId="41e88e25-583f-4ea6-978b-2322b3c60e9f" providerId="ADAL" clId="{164A99AC-6B36-426A-A24B-59482A316FFD}" dt="2023-12-29T08:54:09.391" v="10" actId="27636"/>
      <pc:docMkLst>
        <pc:docMk/>
      </pc:docMkLst>
      <pc:sldChg chg="modSp mod">
        <pc:chgData name="Vikas Singh" userId="41e88e25-583f-4ea6-978b-2322b3c60e9f" providerId="ADAL" clId="{164A99AC-6B36-426A-A24B-59482A316FFD}" dt="2023-12-29T07:18:57.261" v="0" actId="20577"/>
        <pc:sldMkLst>
          <pc:docMk/>
          <pc:sldMk cId="581828306" sldId="256"/>
        </pc:sldMkLst>
        <pc:spChg chg="mod">
          <ac:chgData name="Vikas Singh" userId="41e88e25-583f-4ea6-978b-2322b3c60e9f" providerId="ADAL" clId="{164A99AC-6B36-426A-A24B-59482A316FFD}" dt="2023-12-29T07:18:57.261" v="0" actId="20577"/>
          <ac:spMkLst>
            <pc:docMk/>
            <pc:sldMk cId="581828306" sldId="256"/>
            <ac:spMk id="6" creationId="{3A1B54D1-32CF-713F-E3B5-384EC0AAEBC8}"/>
          </ac:spMkLst>
        </pc:spChg>
      </pc:sldChg>
      <pc:sldChg chg="del">
        <pc:chgData name="Vikas Singh" userId="41e88e25-583f-4ea6-978b-2322b3c60e9f" providerId="ADAL" clId="{164A99AC-6B36-426A-A24B-59482A316FFD}" dt="2023-12-29T08:54:06.434" v="1" actId="47"/>
        <pc:sldMkLst>
          <pc:docMk/>
          <pc:sldMk cId="1071076212" sldId="272"/>
        </pc:sldMkLst>
      </pc:sldChg>
      <pc:sldChg chg="add">
        <pc:chgData name="Vikas Singh" userId="41e88e25-583f-4ea6-978b-2322b3c60e9f" providerId="ADAL" clId="{164A99AC-6B36-426A-A24B-59482A316FFD}" dt="2023-12-29T08:54:09.089" v="2"/>
        <pc:sldMkLst>
          <pc:docMk/>
          <pc:sldMk cId="0" sldId="285"/>
        </pc:sldMkLst>
      </pc:sldChg>
      <pc:sldChg chg="add">
        <pc:chgData name="Vikas Singh" userId="41e88e25-583f-4ea6-978b-2322b3c60e9f" providerId="ADAL" clId="{164A99AC-6B36-426A-A24B-59482A316FFD}" dt="2023-12-29T08:54:09.089" v="2"/>
        <pc:sldMkLst>
          <pc:docMk/>
          <pc:sldMk cId="0" sldId="286"/>
        </pc:sldMkLst>
      </pc:sldChg>
      <pc:sldChg chg="add">
        <pc:chgData name="Vikas Singh" userId="41e88e25-583f-4ea6-978b-2322b3c60e9f" providerId="ADAL" clId="{164A99AC-6B36-426A-A24B-59482A316FFD}" dt="2023-12-29T08:54:09.089" v="2"/>
        <pc:sldMkLst>
          <pc:docMk/>
          <pc:sldMk cId="0" sldId="287"/>
        </pc:sldMkLst>
      </pc:sldChg>
      <pc:sldChg chg="add">
        <pc:chgData name="Vikas Singh" userId="41e88e25-583f-4ea6-978b-2322b3c60e9f" providerId="ADAL" clId="{164A99AC-6B36-426A-A24B-59482A316FFD}" dt="2023-12-29T08:54:09.089" v="2"/>
        <pc:sldMkLst>
          <pc:docMk/>
          <pc:sldMk cId="0" sldId="288"/>
        </pc:sldMkLst>
      </pc:sldChg>
      <pc:sldChg chg="add">
        <pc:chgData name="Vikas Singh" userId="41e88e25-583f-4ea6-978b-2322b3c60e9f" providerId="ADAL" clId="{164A99AC-6B36-426A-A24B-59482A316FFD}" dt="2023-12-29T08:54:09.089" v="2"/>
        <pc:sldMkLst>
          <pc:docMk/>
          <pc:sldMk cId="0" sldId="289"/>
        </pc:sldMkLst>
      </pc:sldChg>
      <pc:sldChg chg="add">
        <pc:chgData name="Vikas Singh" userId="41e88e25-583f-4ea6-978b-2322b3c60e9f" providerId="ADAL" clId="{164A99AC-6B36-426A-A24B-59482A316FFD}" dt="2023-12-29T08:54:09.089" v="2"/>
        <pc:sldMkLst>
          <pc:docMk/>
          <pc:sldMk cId="0" sldId="290"/>
        </pc:sldMkLst>
      </pc:sldChg>
      <pc:sldChg chg="add">
        <pc:chgData name="Vikas Singh" userId="41e88e25-583f-4ea6-978b-2322b3c60e9f" providerId="ADAL" clId="{164A99AC-6B36-426A-A24B-59482A316FFD}" dt="2023-12-29T08:54:09.089" v="2"/>
        <pc:sldMkLst>
          <pc:docMk/>
          <pc:sldMk cId="0" sldId="291"/>
        </pc:sldMkLst>
      </pc:sldChg>
      <pc:sldChg chg="del">
        <pc:chgData name="Vikas Singh" userId="41e88e25-583f-4ea6-978b-2322b3c60e9f" providerId="ADAL" clId="{164A99AC-6B36-426A-A24B-59482A316FFD}" dt="2023-12-29T08:54:06.434" v="1" actId="47"/>
        <pc:sldMkLst>
          <pc:docMk/>
          <pc:sldMk cId="877789691" sldId="294"/>
        </pc:sldMkLst>
      </pc:sldChg>
      <pc:sldChg chg="del">
        <pc:chgData name="Vikas Singh" userId="41e88e25-583f-4ea6-978b-2322b3c60e9f" providerId="ADAL" clId="{164A99AC-6B36-426A-A24B-59482A316FFD}" dt="2023-12-29T08:54:06.434" v="1" actId="47"/>
        <pc:sldMkLst>
          <pc:docMk/>
          <pc:sldMk cId="2252011926" sldId="296"/>
        </pc:sldMkLst>
      </pc:sldChg>
      <pc:sldChg chg="del">
        <pc:chgData name="Vikas Singh" userId="41e88e25-583f-4ea6-978b-2322b3c60e9f" providerId="ADAL" clId="{164A99AC-6B36-426A-A24B-59482A316FFD}" dt="2023-12-29T08:54:06.434" v="1" actId="47"/>
        <pc:sldMkLst>
          <pc:docMk/>
          <pc:sldMk cId="814046229" sldId="385"/>
        </pc:sldMkLst>
      </pc:sldChg>
      <pc:sldChg chg="del">
        <pc:chgData name="Vikas Singh" userId="41e88e25-583f-4ea6-978b-2322b3c60e9f" providerId="ADAL" clId="{164A99AC-6B36-426A-A24B-59482A316FFD}" dt="2023-12-29T08:54:06.434" v="1" actId="47"/>
        <pc:sldMkLst>
          <pc:docMk/>
          <pc:sldMk cId="2439174041" sldId="386"/>
        </pc:sldMkLst>
      </pc:sldChg>
      <pc:sldChg chg="del">
        <pc:chgData name="Vikas Singh" userId="41e88e25-583f-4ea6-978b-2322b3c60e9f" providerId="ADAL" clId="{164A99AC-6B36-426A-A24B-59482A316FFD}" dt="2023-12-29T08:54:06.434" v="1" actId="47"/>
        <pc:sldMkLst>
          <pc:docMk/>
          <pc:sldMk cId="430876312" sldId="387"/>
        </pc:sldMkLst>
      </pc:sldChg>
      <pc:sldChg chg="del">
        <pc:chgData name="Vikas Singh" userId="41e88e25-583f-4ea6-978b-2322b3c60e9f" providerId="ADAL" clId="{164A99AC-6B36-426A-A24B-59482A316FFD}" dt="2023-12-29T08:54:06.434" v="1" actId="47"/>
        <pc:sldMkLst>
          <pc:docMk/>
          <pc:sldMk cId="2941785125" sldId="388"/>
        </pc:sldMkLst>
      </pc:sldChg>
      <pc:sldMasterChg chg="modSldLayout">
        <pc:chgData name="Vikas Singh" userId="41e88e25-583f-4ea6-978b-2322b3c60e9f" providerId="ADAL" clId="{164A99AC-6B36-426A-A24B-59482A316FFD}" dt="2023-12-29T08:54:09.391" v="10" actId="27636"/>
        <pc:sldMasterMkLst>
          <pc:docMk/>
          <pc:sldMasterMk cId="3368593342" sldId="2147483673"/>
        </pc:sldMasterMkLst>
        <pc:sldLayoutChg chg="modSp mod">
          <pc:chgData name="Vikas Singh" userId="41e88e25-583f-4ea6-978b-2322b3c60e9f" providerId="ADAL" clId="{164A99AC-6B36-426A-A24B-59482A316FFD}" dt="2023-12-29T08:54:09.378" v="6" actId="27636"/>
          <pc:sldLayoutMkLst>
            <pc:docMk/>
            <pc:sldMasterMk cId="3368593342" sldId="2147483673"/>
            <pc:sldLayoutMk cId="2004843486" sldId="2147483709"/>
          </pc:sldLayoutMkLst>
          <pc:spChg chg="mod">
            <ac:chgData name="Vikas Singh" userId="41e88e25-583f-4ea6-978b-2322b3c60e9f" providerId="ADAL" clId="{164A99AC-6B36-426A-A24B-59482A316FFD}" dt="2023-12-29T08:54:09.373" v="5" actId="27636"/>
            <ac:spMkLst>
              <pc:docMk/>
              <pc:sldMasterMk cId="3368593342" sldId="2147483673"/>
              <pc:sldLayoutMk cId="2004843486" sldId="2147483709"/>
              <ac:spMk id="59" creationId="{00000000-0000-0000-0000-000000000000}"/>
            </ac:spMkLst>
          </pc:spChg>
          <pc:spChg chg="mod">
            <ac:chgData name="Vikas Singh" userId="41e88e25-583f-4ea6-978b-2322b3c60e9f" providerId="ADAL" clId="{164A99AC-6B36-426A-A24B-59482A316FFD}" dt="2023-12-29T08:54:09.358" v="3" actId="27636"/>
            <ac:spMkLst>
              <pc:docMk/>
              <pc:sldMasterMk cId="3368593342" sldId="2147483673"/>
              <pc:sldLayoutMk cId="2004843486" sldId="2147483709"/>
              <ac:spMk id="61" creationId="{00000000-0000-0000-0000-000000000000}"/>
            </ac:spMkLst>
          </pc:spChg>
          <pc:spChg chg="mod">
            <ac:chgData name="Vikas Singh" userId="41e88e25-583f-4ea6-978b-2322b3c60e9f" providerId="ADAL" clId="{164A99AC-6B36-426A-A24B-59482A316FFD}" dt="2023-12-29T08:54:09.367" v="4" actId="27636"/>
            <ac:spMkLst>
              <pc:docMk/>
              <pc:sldMasterMk cId="3368593342" sldId="2147483673"/>
              <pc:sldLayoutMk cId="2004843486" sldId="2147483709"/>
              <ac:spMk id="63" creationId="{00000000-0000-0000-0000-000000000000}"/>
            </ac:spMkLst>
          </pc:spChg>
          <pc:spChg chg="mod">
            <ac:chgData name="Vikas Singh" userId="41e88e25-583f-4ea6-978b-2322b3c60e9f" providerId="ADAL" clId="{164A99AC-6B36-426A-A24B-59482A316FFD}" dt="2023-12-29T08:54:09.378" v="6" actId="27636"/>
            <ac:spMkLst>
              <pc:docMk/>
              <pc:sldMasterMk cId="3368593342" sldId="2147483673"/>
              <pc:sldLayoutMk cId="2004843486" sldId="2147483709"/>
              <ac:spMk id="65" creationId="{00000000-0000-0000-0000-000000000000}"/>
            </ac:spMkLst>
          </pc:spChg>
        </pc:sldLayoutChg>
        <pc:sldLayoutChg chg="modSp mod">
          <pc:chgData name="Vikas Singh" userId="41e88e25-583f-4ea6-978b-2322b3c60e9f" providerId="ADAL" clId="{164A99AC-6B36-426A-A24B-59482A316FFD}" dt="2023-12-29T08:54:09.391" v="10" actId="27636"/>
          <pc:sldLayoutMkLst>
            <pc:docMk/>
            <pc:sldMasterMk cId="3368593342" sldId="2147483673"/>
            <pc:sldLayoutMk cId="3079342769" sldId="2147483710"/>
          </pc:sldLayoutMkLst>
          <pc:spChg chg="mod">
            <ac:chgData name="Vikas Singh" userId="41e88e25-583f-4ea6-978b-2322b3c60e9f" providerId="ADAL" clId="{164A99AC-6B36-426A-A24B-59482A316FFD}" dt="2023-12-29T08:54:09.391" v="10" actId="27636"/>
            <ac:spMkLst>
              <pc:docMk/>
              <pc:sldMasterMk cId="3368593342" sldId="2147483673"/>
              <pc:sldLayoutMk cId="3079342769" sldId="2147483710"/>
              <ac:spMk id="79" creationId="{00000000-0000-0000-0000-000000000000}"/>
            </ac:spMkLst>
          </pc:spChg>
          <pc:spChg chg="mod">
            <ac:chgData name="Vikas Singh" userId="41e88e25-583f-4ea6-978b-2322b3c60e9f" providerId="ADAL" clId="{164A99AC-6B36-426A-A24B-59482A316FFD}" dt="2023-12-29T08:54:09.386" v="7" actId="27636"/>
            <ac:spMkLst>
              <pc:docMk/>
              <pc:sldMasterMk cId="3368593342" sldId="2147483673"/>
              <pc:sldLayoutMk cId="3079342769" sldId="2147483710"/>
              <ac:spMk id="80" creationId="{00000000-0000-0000-0000-000000000000}"/>
            </ac:spMkLst>
          </pc:spChg>
          <pc:spChg chg="mod">
            <ac:chgData name="Vikas Singh" userId="41e88e25-583f-4ea6-978b-2322b3c60e9f" providerId="ADAL" clId="{164A99AC-6B36-426A-A24B-59482A316FFD}" dt="2023-12-29T08:54:09.388" v="8" actId="27636"/>
            <ac:spMkLst>
              <pc:docMk/>
              <pc:sldMasterMk cId="3368593342" sldId="2147483673"/>
              <pc:sldLayoutMk cId="3079342769" sldId="2147483710"/>
              <ac:spMk id="81" creationId="{00000000-0000-0000-0000-000000000000}"/>
            </ac:spMkLst>
          </pc:spChg>
          <pc:spChg chg="mod">
            <ac:chgData name="Vikas Singh" userId="41e88e25-583f-4ea6-978b-2322b3c60e9f" providerId="ADAL" clId="{164A99AC-6B36-426A-A24B-59482A316FFD}" dt="2023-12-29T08:54:09.389" v="9" actId="27636"/>
            <ac:spMkLst>
              <pc:docMk/>
              <pc:sldMasterMk cId="3368593342" sldId="2147483673"/>
              <pc:sldLayoutMk cId="3079342769" sldId="2147483710"/>
              <ac:spMk id="8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1794-B535-4C48-BBE8-52657888854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900C1-7326-4B4D-9C4E-22E7230B6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8;p22">
            <a:extLst>
              <a:ext uri="{FF2B5EF4-FFF2-40B4-BE49-F238E27FC236}">
                <a16:creationId xmlns:a16="http://schemas.microsoft.com/office/drawing/2014/main" id="{7B4145C4-EE9A-4056-4B60-0881CACD0193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;p23">
            <a:extLst>
              <a:ext uri="{FF2B5EF4-FFF2-40B4-BE49-F238E27FC236}">
                <a16:creationId xmlns:a16="http://schemas.microsoft.com/office/drawing/2014/main" id="{CE57947D-DBAC-21DB-73BE-F78F1726973A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62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preserve="1" userDrawn="1">
  <p:cSld name="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9DE67C09-DDD5-F518-3695-E699DFE5C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 algn="ctr">
              <a:lnSpc>
                <a:spcPct val="115000"/>
              </a:lnSpc>
            </a:pPr>
            <a:endParaRPr/>
          </a:p>
        </p:txBody>
      </p:sp>
      <p:sp>
        <p:nvSpPr>
          <p:cNvPr id="3" name="Google Shape;73;p29">
            <a:extLst>
              <a:ext uri="{FF2B5EF4-FFF2-40B4-BE49-F238E27FC236}">
                <a16:creationId xmlns:a16="http://schemas.microsoft.com/office/drawing/2014/main" id="{38354FE8-D9C0-5D1E-6102-5F329424ACA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" name="Picture 3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E2A3B44F-361D-277C-1049-456D31975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913238"/>
            <a:ext cx="1219478" cy="7291461"/>
          </a:xfrm>
          <a:prstGeom prst="rect">
            <a:avLst/>
          </a:prstGeom>
        </p:spPr>
      </p:pic>
      <p:sp>
        <p:nvSpPr>
          <p:cNvPr id="5" name="Google Shape;62;p29">
            <a:extLst>
              <a:ext uri="{FF2B5EF4-FFF2-40B4-BE49-F238E27FC236}">
                <a16:creationId xmlns:a16="http://schemas.microsoft.com/office/drawing/2014/main" id="{AB337D6E-8449-CC57-E216-03FFF7FCA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263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0;p29">
            <a:extLst>
              <a:ext uri="{FF2B5EF4-FFF2-40B4-BE49-F238E27FC236}">
                <a16:creationId xmlns:a16="http://schemas.microsoft.com/office/drawing/2014/main" id="{F32A8D92-D03F-CBD0-6218-23FF67B0B49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29">
            <a:extLst>
              <a:ext uri="{FF2B5EF4-FFF2-40B4-BE49-F238E27FC236}">
                <a16:creationId xmlns:a16="http://schemas.microsoft.com/office/drawing/2014/main" id="{E6FEAC37-04A1-A80A-3380-E02111EDE62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pic>
        <p:nvPicPr>
          <p:cNvPr id="2" name="Picture 1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CE904573-2F71-0E73-120D-C3CFB365E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897196"/>
            <a:ext cx="1219478" cy="729146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E84CA6-4EC8-7CAF-7B14-1E891A95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612636"/>
            <a:ext cx="13697000" cy="55179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Google Shape;62;p29">
            <a:extLst>
              <a:ext uri="{FF2B5EF4-FFF2-40B4-BE49-F238E27FC236}">
                <a16:creationId xmlns:a16="http://schemas.microsoft.com/office/drawing/2014/main" id="{AC975B08-1151-8CCE-4012-72257845E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63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 preserve="1">
  <p:cSld name="Knowledge Check 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;p30">
            <a:extLst>
              <a:ext uri="{FF2B5EF4-FFF2-40B4-BE49-F238E27FC236}">
                <a16:creationId xmlns:a16="http://schemas.microsoft.com/office/drawing/2014/main" id="{DBF002C0-AEB4-C534-B92D-91D67E6C1306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72D68FFF-4E46-2E6B-67FA-3692374C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Google Shape;77;p30">
            <a:extLst>
              <a:ext uri="{FF2B5EF4-FFF2-40B4-BE49-F238E27FC236}">
                <a16:creationId xmlns:a16="http://schemas.microsoft.com/office/drawing/2014/main" id="{6A084776-D363-88F2-5A8F-FF2A63DFFD9D}"/>
              </a:ext>
            </a:extLst>
          </p:cNvPr>
          <p:cNvSpPr/>
          <p:nvPr userDrawn="1"/>
        </p:nvSpPr>
        <p:spPr>
          <a:xfrm>
            <a:off x="8955907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r>
              <a:rPr lang="en-US"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7809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CCF119B-BE71-CB96-2E2D-4D70E3379D0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ox">
            <a:extLst>
              <a:ext uri="{FF2B5EF4-FFF2-40B4-BE49-F238E27FC236}">
                <a16:creationId xmlns:a16="http://schemas.microsoft.com/office/drawing/2014/main" id="{E7B51B66-9EEF-5EF8-EAC3-1AA2FA35C688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KT_Text">
            <a:extLst>
              <a:ext uri="{FF2B5EF4-FFF2-40B4-BE49-F238E27FC236}">
                <a16:creationId xmlns:a16="http://schemas.microsoft.com/office/drawing/2014/main" id="{9E09D2CD-8815-6873-76A0-750613A9B008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_Box">
            <a:extLst>
              <a:ext uri="{FF2B5EF4-FFF2-40B4-BE49-F238E27FC236}">
                <a16:creationId xmlns:a16="http://schemas.microsoft.com/office/drawing/2014/main" id="{0E9A9157-9B5D-B020-50FD-5C124440F36A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">
            <a:extLst>
              <a:ext uri="{FF2B5EF4-FFF2-40B4-BE49-F238E27FC236}">
                <a16:creationId xmlns:a16="http://schemas.microsoft.com/office/drawing/2014/main" id="{FDF40B25-39B3-30ED-29BE-9F1AD527FCE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8" name="Opt_A">
            <a:extLst>
              <a:ext uri="{FF2B5EF4-FFF2-40B4-BE49-F238E27FC236}">
                <a16:creationId xmlns:a16="http://schemas.microsoft.com/office/drawing/2014/main" id="{2FFD20E1-904E-7B1C-E7A2-1A99877EE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">
            <a:extLst>
              <a:ext uri="{FF2B5EF4-FFF2-40B4-BE49-F238E27FC236}">
                <a16:creationId xmlns:a16="http://schemas.microsoft.com/office/drawing/2014/main" id="{DB253624-90B8-4C2B-CA21-11904E51AA4D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0" name="Opt_B">
            <a:extLst>
              <a:ext uri="{FF2B5EF4-FFF2-40B4-BE49-F238E27FC236}">
                <a16:creationId xmlns:a16="http://schemas.microsoft.com/office/drawing/2014/main" id="{497E5D63-1C02-9A8F-6921-B4CF2B94E4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1" name="C">
            <a:extLst>
              <a:ext uri="{FF2B5EF4-FFF2-40B4-BE49-F238E27FC236}">
                <a16:creationId xmlns:a16="http://schemas.microsoft.com/office/drawing/2014/main" id="{92E01BA2-8854-8B22-5E3B-BD48CB6419FD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2" name="Opt_C">
            <a:extLst>
              <a:ext uri="{FF2B5EF4-FFF2-40B4-BE49-F238E27FC236}">
                <a16:creationId xmlns:a16="http://schemas.microsoft.com/office/drawing/2014/main" id="{231483CE-CEF9-6644-5D62-34D212C6A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D">
            <a:extLst>
              <a:ext uri="{FF2B5EF4-FFF2-40B4-BE49-F238E27FC236}">
                <a16:creationId xmlns:a16="http://schemas.microsoft.com/office/drawing/2014/main" id="{29F7EC89-820C-671D-8F62-46D0543D5E13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4" name="Opt_D">
            <a:extLst>
              <a:ext uri="{FF2B5EF4-FFF2-40B4-BE49-F238E27FC236}">
                <a16:creationId xmlns:a16="http://schemas.microsoft.com/office/drawing/2014/main" id="{D10DFBE0-864B-7031-13FD-BF42F645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Q">
            <a:extLst>
              <a:ext uri="{FF2B5EF4-FFF2-40B4-BE49-F238E27FC236}">
                <a16:creationId xmlns:a16="http://schemas.microsoft.com/office/drawing/2014/main" id="{48CDC350-FF9D-82C7-1731-756BBBD2C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80287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" name="Q_No">
            <a:extLst>
              <a:ext uri="{FF2B5EF4-FFF2-40B4-BE49-F238E27FC236}">
                <a16:creationId xmlns:a16="http://schemas.microsoft.com/office/drawing/2014/main" id="{60E48CF6-ADFB-CA4C-5E8B-AE3CD5F217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5081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EF08981F-95F3-6867-209A-E2A49BEB7AC3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C5585E79-E8D7-0597-1980-9449B5FE0292}"/>
              </a:ext>
            </a:extLst>
          </p:cNvPr>
          <p:cNvSpPr txBox="1"/>
          <p:nvPr userDrawn="1"/>
        </p:nvSpPr>
        <p:spPr>
          <a:xfrm>
            <a:off x="670034" y="736970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55D1669A-D9BB-F86C-6916-C74581CEC093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25B26E89-236B-925D-2F8A-FDAD4518B1D0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FE57084E-D5CD-4D1D-AD6B-B0A29FBA4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1201" y="7277661"/>
            <a:ext cx="8834438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7CBBC3EA-7B88-E6C6-BE6B-D41D2C647A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CDEDD483-9F61-36CD-8536-63FB8C1D1DC9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BA405B45-EFAB-0D57-ADA9-DD1F4FD2F9B7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C6D60610-3ED0-B3DE-F0C6-1E2E0C6FC1CE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C6A04807-31DA-6E4E-AAB1-C5EB073355C4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19EED400-005F-8BFC-0381-17F5410E8424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21CD75C6-F639-739D-B089-020EF5CBFA3A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76DB4DA8-CC10-506C-D27B-9B1CE227D9B0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F320B7DB-043B-B1AC-2976-FCB6609BE2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DF544E43-096D-AD15-9CFA-70A320AE02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969321A-3DCC-F52F-8C1B-6E04397531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5A890064-C69C-0664-8FC1-9D4423FC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0" name="Q">
            <a:extLst>
              <a:ext uri="{FF2B5EF4-FFF2-40B4-BE49-F238E27FC236}">
                <a16:creationId xmlns:a16="http://schemas.microsoft.com/office/drawing/2014/main" id="{F963B27F-8F18-67BB-B561-399E9B718B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80287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2" name="Q_No">
            <a:extLst>
              <a:ext uri="{FF2B5EF4-FFF2-40B4-BE49-F238E27FC236}">
                <a16:creationId xmlns:a16="http://schemas.microsoft.com/office/drawing/2014/main" id="{56C84790-83B0-039F-DB11-90A54FCA41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3145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F8347C9-CC7D-0DF8-C02A-47B5723D857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06DF12F7-7FC3-A6A0-1F9D-2B31AAB76C62}"/>
              </a:ext>
            </a:extLst>
          </p:cNvPr>
          <p:cNvSpPr txBox="1"/>
          <p:nvPr userDrawn="1"/>
        </p:nvSpPr>
        <p:spPr>
          <a:xfrm>
            <a:off x="670034" y="7369706"/>
            <a:ext cx="29134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B75A6E75-5672-578C-B075-BA07AABDEC08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B67B1844-0936-2346-DC2D-072812F8FF82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505D6B31-CF67-8AE8-6D6C-1AE10E434F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4605" y="7277661"/>
            <a:ext cx="8601033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2AA669A4-854E-BC52-A6EB-CEC258CCD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4ADF7E3A-81A0-2B00-A3DE-320BBA3EAADC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65E260BD-9AEB-3002-A10D-0ED784F237CC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667E1C0D-1A8F-3FEE-62D2-1CF59B597F36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A40B7AF7-3696-C4FB-D945-5436FC8398C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1494EC36-DEF5-5104-F8EA-E3D4B2BBD8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9AFF282F-7CD2-660E-F6FB-6A6841171D6F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1ADAF17-D7DF-669F-96A4-A5A66652F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E0054334-AE0D-D3F5-C186-9EAB001CEBAA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98DDCBFB-B945-8ADF-F3B2-02F8E9E10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A5C29CAE-D65C-162C-E28E-5C00B6BF49E6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787DB315-5654-6FF4-4775-BE435BA1CC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1" name="Q">
            <a:extLst>
              <a:ext uri="{FF2B5EF4-FFF2-40B4-BE49-F238E27FC236}">
                <a16:creationId xmlns:a16="http://schemas.microsoft.com/office/drawing/2014/main" id="{32B26A31-7ADA-92C4-0EC9-7FBCC4B0F2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80287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2" name="Q_No">
            <a:extLst>
              <a:ext uri="{FF2B5EF4-FFF2-40B4-BE49-F238E27FC236}">
                <a16:creationId xmlns:a16="http://schemas.microsoft.com/office/drawing/2014/main" id="{6AEFDC33-934D-D32C-A2F5-91C510E8C6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6155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 preserve="1" userDrawn="1">
  <p:cSld name="Key Takeaway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;p27">
            <a:extLst>
              <a:ext uri="{FF2B5EF4-FFF2-40B4-BE49-F238E27FC236}">
                <a16:creationId xmlns:a16="http://schemas.microsoft.com/office/drawing/2014/main" id="{DFADBA2E-0E91-C8B8-3A16-37E16A8024BC}"/>
              </a:ext>
            </a:extLst>
          </p:cNvPr>
          <p:cNvSpPr/>
          <p:nvPr userDrawn="1"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lang="en-US"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F274DB65-9471-8FF1-5F67-3A8B02FBF3BD}"/>
              </a:ext>
            </a:extLst>
          </p:cNvPr>
          <p:cNvSpPr/>
          <p:nvPr userDrawn="1"/>
        </p:nvSpPr>
        <p:spPr>
          <a:xfrm>
            <a:off x="3559993" y="837660"/>
            <a:ext cx="337748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6AF3B2F-06F8-C0B9-F594-763BF82CAE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875" y="1967907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/>
              <a:t>Click to add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B16BD-1678-AAEB-705C-ACC6F4E638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32356" y="2755555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DA0B994-BAF5-3871-1AE2-295509094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1837" y="3567917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53C8D8-C81D-C688-AD6D-054C831ED8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32873" y="4392637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grpSp>
        <p:nvGrpSpPr>
          <p:cNvPr id="23" name="Group 22" hidden="1">
            <a:extLst>
              <a:ext uri="{FF2B5EF4-FFF2-40B4-BE49-F238E27FC236}">
                <a16:creationId xmlns:a16="http://schemas.microsoft.com/office/drawing/2014/main" id="{7D3CB7FC-1EE6-F753-459E-16D565CC72D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39953" y="642551"/>
            <a:ext cx="4011669" cy="4670397"/>
            <a:chOff x="1239953" y="642551"/>
            <a:chExt cx="4011669" cy="4670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38B2B5-F7D2-93C4-4B9B-2A8705CFBB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0516D-1A86-E05D-CDB5-234F5B1904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049D24-171C-A4CE-5C84-362BCAE9D2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09446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B4E1D9-0180-437B-334A-07F7823362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90312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CFBF9F-0A86-F779-0E1B-EE62890972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4718948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036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st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45;p35">
            <a:extLst>
              <a:ext uri="{FF2B5EF4-FFF2-40B4-BE49-F238E27FC236}">
                <a16:creationId xmlns:a16="http://schemas.microsoft.com/office/drawing/2014/main" id="{3DE6C980-51B8-EAB6-D92E-2C853D6EBC40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3;p27">
            <a:extLst>
              <a:ext uri="{FF2B5EF4-FFF2-40B4-BE49-F238E27FC236}">
                <a16:creationId xmlns:a16="http://schemas.microsoft.com/office/drawing/2014/main" id="{734849E0-7011-DCAE-0132-1322B2CB68DB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9;p35">
            <a:extLst>
              <a:ext uri="{FF2B5EF4-FFF2-40B4-BE49-F238E27FC236}">
                <a16:creationId xmlns:a16="http://schemas.microsoft.com/office/drawing/2014/main" id="{7948A9B8-596D-80F3-DBBD-D7EDD89ABE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6E140C6-C70A-C947-7711-0BA4214D3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5683BC-C8F7-FCBC-E768-137F5B515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2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 preserve="1" userDrawn="1">
  <p:cSld name="Unassisted Practic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DC99CB9-B9F0-7414-1AF5-045EF855F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F61395D-ECD0-5341-1B2E-8C1937098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3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ac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D1405CDE-CE1A-9CEE-B0C9-004F72CAF344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291857" y="1788696"/>
            <a:ext cx="13696999" cy="8216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659D141-D5AB-CB0E-32C4-D683A6B3D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872126"/>
            <a:ext cx="13697000" cy="540669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1251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 preserve="1" userDrawn="1">
  <p:cSld name="Lesson Nam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4;p23">
            <a:extLst>
              <a:ext uri="{FF2B5EF4-FFF2-40B4-BE49-F238E27FC236}">
                <a16:creationId xmlns:a16="http://schemas.microsoft.com/office/drawing/2014/main" id="{0FE0BEE1-B2B3-D8AE-8B21-7B4BAC91C14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991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 preserve="1" userDrawn="1">
  <p:cSld name="Section-End Pro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;p29">
            <a:extLst>
              <a:ext uri="{FF2B5EF4-FFF2-40B4-BE49-F238E27FC236}">
                <a16:creationId xmlns:a16="http://schemas.microsoft.com/office/drawing/2014/main" id="{C8B862E1-9541-C73F-B4E1-7205F5F0B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35605C-2EDD-0BD1-F3BC-5BCA7F763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7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 preserve="1" userDrawn="1">
  <p:cSld name="Lesson-end Pro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3E86479C-5EE1-09E2-3000-A2B690B93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12C144F-B154-93C1-CFA0-EFC58EC80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08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ase-End Project" preserve="1" userDrawn="1">
  <p:cSld name="Phase-End Pro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2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29CD2D-82CE-C005-D724-CC0A72319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09861E1-DB64-D3D1-CB74-AB30BEF48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3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5D05C5A-9735-BDF2-45FB-ECA0E61F3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34890" y="1377162"/>
            <a:ext cx="10314607" cy="681516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1244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136CAA0F-DD7B-0995-4200-59792701A9ED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AA6052-B67C-D403-9614-DC0C0FDBA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/>
              <a:t>Topic Name</a:t>
            </a:r>
          </a:p>
        </p:txBody>
      </p:sp>
      <p:pic>
        <p:nvPicPr>
          <p:cNvPr id="4" name="Picture 3" descr="A picture containing child art, table, illustration, design&#10;&#10;Description automatically generated">
            <a:extLst>
              <a:ext uri="{FF2B5EF4-FFF2-40B4-BE49-F238E27FC236}">
                <a16:creationId xmlns:a16="http://schemas.microsoft.com/office/drawing/2014/main" id="{46A1F55C-8226-40C3-1D94-8C75609932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6" y="2171113"/>
            <a:ext cx="4823955" cy="45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6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 preserve="1" userDrawn="1">
  <p:cSld name="Discuss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A18AE-0804-BDBB-3D58-9BEC7C3955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03264" y="2051538"/>
            <a:ext cx="4661781" cy="47947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38432-77B6-A0DB-E9D4-05C1ED62A6F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/>
              <a:t>Topic Name</a:t>
            </a:r>
          </a:p>
        </p:txBody>
      </p:sp>
    </p:spTree>
    <p:extLst>
      <p:ext uri="{BB962C8B-B14F-4D97-AF65-F5344CB8AC3E}">
        <p14:creationId xmlns:p14="http://schemas.microsoft.com/office/powerpoint/2010/main" val="1456677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 preserve="1" userDrawn="1">
  <p:cSld name="Discussion-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190EDBE-42C7-8577-2262-B01D52029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4960" y="1761785"/>
            <a:ext cx="10346786" cy="62601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9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le-Play Activ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2444B81E-A7F2-DD03-1F7C-99ED49FAF88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C918EE9-73C7-114C-7405-846E29EB7A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/>
            <a:r>
              <a:rPr lang="en-US"/>
              <a:t>Topic Name</a:t>
            </a:r>
          </a:p>
        </p:txBody>
      </p:sp>
      <p:pic>
        <p:nvPicPr>
          <p:cNvPr id="9" name="Picture 8" descr="A group of people reading books&#10;&#10;Description automatically generated with low confidence">
            <a:extLst>
              <a:ext uri="{FF2B5EF4-FFF2-40B4-BE49-F238E27FC236}">
                <a16:creationId xmlns:a16="http://schemas.microsoft.com/office/drawing/2014/main" id="{F1D10771-AD41-E153-2D96-91B7FA5508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9" y="2323120"/>
            <a:ext cx="5664389" cy="44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84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 preserve="1" userDrawn="1">
  <p:cSld name="Course-end Pro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>
          <a:blip r:embed="rId2"/>
          <a:srcRect/>
          <a:stretch/>
        </p:blipFill>
        <p:spPr>
          <a:xfrm>
            <a:off x="2" y="0"/>
            <a:ext cx="16255996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7;p17">
            <a:extLst>
              <a:ext uri="{FF2B5EF4-FFF2-40B4-BE49-F238E27FC236}">
                <a16:creationId xmlns:a16="http://schemas.microsoft.com/office/drawing/2014/main" id="{662DC3C5-12CB-1B7D-A0D6-88DA0A6525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575C20-C035-6B61-875E-DFDF9C395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5052" y="1364776"/>
            <a:ext cx="10303962" cy="68238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878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 preserve="1" userDrawn="1">
  <p:cSld name="Before the Next Clas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/>
          <p:nvPr userDrawn="1"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2800" b="1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A8AA2E1-D889-F5D4-9C7E-C1EBB43245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7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 preserve="1" userDrawn="1">
  <p:cSld name="You Already Kno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4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4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45805213-5148-C374-0B6A-FBC7DF66B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</a:pPr>
            <a:endParaRPr/>
          </a:p>
        </p:txBody>
      </p:sp>
      <p:sp>
        <p:nvSpPr>
          <p:cNvPr id="5" name="Google Shape;73;p29">
            <a:extLst>
              <a:ext uri="{FF2B5EF4-FFF2-40B4-BE49-F238E27FC236}">
                <a16:creationId xmlns:a16="http://schemas.microsoft.com/office/drawing/2014/main" id="{A329659F-8931-D1BF-F644-B58CEC7A819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249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120">
          <p15:clr>
            <a:srgbClr val="00000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 preserve="1" userDrawn="1">
  <p:cSld name="What Next?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2800" b="1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7DB387E-1A29-1EE9-8E02-0C57BA6B6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63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whatnext_nextc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FEACA45-46CE-3149-F1F8-368C0B35F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0649" y="1377162"/>
            <a:ext cx="8439490" cy="681516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2794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">
  <p:cSld name="1_Ques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7"/>
          <p:cNvSpPr/>
          <p:nvPr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47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47"/>
          <p:cNvSpPr/>
          <p:nvPr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 cap="flat" cmpd="sng">
            <a:solidFill>
              <a:srgbClr val="3D9C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47"/>
          <p:cNvSpPr txBox="1"/>
          <p:nvPr/>
        </p:nvSpPr>
        <p:spPr>
          <a:xfrm>
            <a:off x="1708922" y="2698180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1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marL="1371600" lvl="2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47"/>
          <p:cNvSpPr txBox="1"/>
          <p:nvPr/>
        </p:nvSpPr>
        <p:spPr>
          <a:xfrm>
            <a:off x="1713038" y="3629064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body" idx="2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marL="1371600" lvl="2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 txBox="1"/>
          <p:nvPr/>
        </p:nvSpPr>
        <p:spPr>
          <a:xfrm>
            <a:off x="1713038" y="4568181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body" idx="3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marL="1371600" lvl="2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7"/>
          <p:cNvSpPr txBox="1"/>
          <p:nvPr/>
        </p:nvSpPr>
        <p:spPr>
          <a:xfrm>
            <a:off x="1717154" y="5511422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body" idx="4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marL="1371600" lvl="2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47"/>
          <p:cNvSpPr txBox="1">
            <a:spLocks noGrp="1"/>
          </p:cNvSpPr>
          <p:nvPr>
            <p:ph type="body" idx="5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b="1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body" idx="6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843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_Ans_IS">
  <p:cSld name="1_Ques_Ans_I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8"/>
          <p:cNvSpPr txBox="1"/>
          <p:nvPr/>
        </p:nvSpPr>
        <p:spPr>
          <a:xfrm>
            <a:off x="670034" y="736970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" name="Google Shape;72;p48"/>
          <p:cNvCxnSpPr/>
          <p:nvPr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8"/>
          <p:cNvCxnSpPr/>
          <p:nvPr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48"/>
          <p:cNvSpPr txBox="1">
            <a:spLocks noGrp="1"/>
          </p:cNvSpPr>
          <p:nvPr>
            <p:ph type="body" idx="1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000"/>
              <a:buNone/>
              <a:defRPr sz="2000" b="1">
                <a:solidFill>
                  <a:srgbClr val="024F93"/>
                </a:solidFill>
              </a:defRPr>
            </a:lvl1pPr>
            <a:lvl2pPr marL="914400" lvl="1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marL="1371600" lvl="2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8"/>
          <p:cNvSpPr txBox="1">
            <a:spLocks noGrp="1"/>
          </p:cNvSpPr>
          <p:nvPr>
            <p:ph type="body" idx="2"/>
          </p:nvPr>
        </p:nvSpPr>
        <p:spPr>
          <a:xfrm>
            <a:off x="669925" y="7935913"/>
            <a:ext cx="13095288" cy="100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1pPr>
            <a:lvl2pPr marL="914400" lvl="1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marL="1371600" lvl="2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48"/>
          <p:cNvSpPr/>
          <p:nvPr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48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48"/>
          <p:cNvSpPr/>
          <p:nvPr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 cap="flat" cmpd="sng">
            <a:solidFill>
              <a:srgbClr val="3D9C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48"/>
          <p:cNvSpPr txBox="1"/>
          <p:nvPr/>
        </p:nvSpPr>
        <p:spPr>
          <a:xfrm>
            <a:off x="1717154" y="5511422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/>
          </a:p>
        </p:txBody>
      </p:sp>
      <p:sp>
        <p:nvSpPr>
          <p:cNvPr id="80" name="Google Shape;80;p48"/>
          <p:cNvSpPr txBox="1"/>
          <p:nvPr/>
        </p:nvSpPr>
        <p:spPr>
          <a:xfrm>
            <a:off x="1713038" y="4568181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/>
          </a:p>
        </p:txBody>
      </p:sp>
      <p:sp>
        <p:nvSpPr>
          <p:cNvPr id="81" name="Google Shape;81;p48"/>
          <p:cNvSpPr txBox="1"/>
          <p:nvPr/>
        </p:nvSpPr>
        <p:spPr>
          <a:xfrm>
            <a:off x="1713038" y="3629064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/>
          </a:p>
        </p:txBody>
      </p:sp>
      <p:sp>
        <p:nvSpPr>
          <p:cNvPr id="82" name="Google Shape;82;p48"/>
          <p:cNvSpPr txBox="1"/>
          <p:nvPr/>
        </p:nvSpPr>
        <p:spPr>
          <a:xfrm>
            <a:off x="1708922" y="2698180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body" idx="3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marL="1371600" lvl="2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48"/>
          <p:cNvSpPr txBox="1">
            <a:spLocks noGrp="1"/>
          </p:cNvSpPr>
          <p:nvPr>
            <p:ph type="body" idx="4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marL="1371600" lvl="2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8"/>
          <p:cNvSpPr txBox="1">
            <a:spLocks noGrp="1"/>
          </p:cNvSpPr>
          <p:nvPr>
            <p:ph type="body" idx="5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marL="1371600" lvl="2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8"/>
          <p:cNvSpPr txBox="1">
            <a:spLocks noGrp="1"/>
          </p:cNvSpPr>
          <p:nvPr>
            <p:ph type="body" idx="6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marL="1371600" lvl="2" indent="-228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48"/>
          <p:cNvSpPr txBox="1">
            <a:spLocks noGrp="1"/>
          </p:cNvSpPr>
          <p:nvPr>
            <p:ph type="body" idx="7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b="1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48"/>
          <p:cNvSpPr txBox="1">
            <a:spLocks noGrp="1"/>
          </p:cNvSpPr>
          <p:nvPr>
            <p:ph type="body" idx="8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934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You_already_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;p24">
            <a:extLst>
              <a:ext uri="{FF2B5EF4-FFF2-40B4-BE49-F238E27FC236}">
                <a16:creationId xmlns:a16="http://schemas.microsoft.com/office/drawing/2014/main" id="{6F1C32AD-6E65-45D9-86A4-DCDE0D32768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;p24">
            <a:extLst>
              <a:ext uri="{FF2B5EF4-FFF2-40B4-BE49-F238E27FC236}">
                <a16:creationId xmlns:a16="http://schemas.microsoft.com/office/drawing/2014/main" id="{26A301A2-0292-1A51-1C40-16AB99F30AB7}"/>
              </a:ext>
            </a:extLst>
          </p:cNvPr>
          <p:cNvSpPr/>
          <p:nvPr userDrawn="1"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0BBD519-6780-E29A-51F9-BC84AACEC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0783" y="1512887"/>
            <a:ext cx="13732042" cy="6618287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31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 preserve="1" userDrawn="1">
  <p:cSld name="Recap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6" name="Google Shape;36;p25"/>
          <p:cNvSpPr/>
          <p:nvPr/>
        </p:nvSpPr>
        <p:spPr>
          <a:xfrm>
            <a:off x="352712" y="438867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73;p29">
            <a:extLst>
              <a:ext uri="{FF2B5EF4-FFF2-40B4-BE49-F238E27FC236}">
                <a16:creationId xmlns:a16="http://schemas.microsoft.com/office/drawing/2014/main" id="{BA8E9C16-575E-F214-D660-349F8CD5880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13" name="Google Shape;29;p24">
            <a:extLst>
              <a:ext uri="{FF2B5EF4-FFF2-40B4-BE49-F238E27FC236}">
                <a16:creationId xmlns:a16="http://schemas.microsoft.com/office/drawing/2014/main" id="{A8352C58-E1B7-7AF5-20DA-4A18ECBF310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43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 preserve="1" userDrawn="1">
  <p:cSld name="A day in the lif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3379F-6615-3946-F3DC-84DD58EC0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</p:spPr>
      </p:pic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47D8B3EC-6FC1-1D8C-89C7-6C535510F2D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7" name="Google Shape;29;p24">
            <a:extLst>
              <a:ext uri="{FF2B5EF4-FFF2-40B4-BE49-F238E27FC236}">
                <a16:creationId xmlns:a16="http://schemas.microsoft.com/office/drawing/2014/main" id="{1D6B2300-6D1F-B115-8FF6-63B469079D0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ED1C70-09C3-3416-0187-C1611F801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810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Aday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3;p29">
            <a:extLst>
              <a:ext uri="{FF2B5EF4-FFF2-40B4-BE49-F238E27FC236}">
                <a16:creationId xmlns:a16="http://schemas.microsoft.com/office/drawing/2014/main" id="{B3939B18-51C6-B760-9847-DBF96906799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512833"/>
            <a:ext cx="10807533" cy="903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28600" lvl="0" indent="-228600"/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B5EF1-B91C-9C3A-2571-75C7A1B0B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4550" y="2603500"/>
            <a:ext cx="10807700" cy="553846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180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 preserve="1" userDrawn="1">
  <p:cSld name="Learning Objectiv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7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</p:spPr>
      </p:pic>
      <p:sp>
        <p:nvSpPr>
          <p:cNvPr id="47" name="Google Shape;47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8944" y="193364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78567AD7-7BF8-45E8-DB3F-F2D6FE361A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67652" y="837660"/>
            <a:ext cx="439150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84E7AB-95CF-3870-72EE-80D1C6CB1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875" y="2758746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0792C23-1841-F349-D944-8E77CAED48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2356" y="3558751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46234C-6D4D-7050-90E1-5A68C85239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1837" y="4383470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AB914-01CE-78D6-02EB-58EA39C5A1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873" y="5195833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8526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 preserve="1" userDrawn="1">
  <p:cSld name="Topic Nam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8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;p28">
            <a:extLst>
              <a:ext uri="{FF2B5EF4-FFF2-40B4-BE49-F238E27FC236}">
                <a16:creationId xmlns:a16="http://schemas.microsoft.com/office/drawing/2014/main" id="{B82D352B-96E6-AAAA-F1D6-C3BB62225E8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739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8547DCB-0B93-88B9-E345-AFD101D6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</a:pP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40D4C3-76A5-7AB4-F1FA-F4CE290D1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lnSpc>
                <a:spcPct val="114000"/>
              </a:lnSpc>
              <a:buNone/>
            </a:pPr>
            <a:r>
              <a:rPr lang="en-GB"/>
              <a:t>Click to edit Master text styles</a:t>
            </a:r>
          </a:p>
          <a:p>
            <a:pPr lvl="1">
              <a:lnSpc>
                <a:spcPct val="114000"/>
              </a:lnSpc>
              <a:spcBef>
                <a:spcPts val="1000"/>
              </a:spcBef>
            </a:pPr>
            <a:r>
              <a:rPr lang="en-GB"/>
              <a:t>Second level</a:t>
            </a:r>
          </a:p>
          <a:p>
            <a:pPr lvl="2">
              <a:lnSpc>
                <a:spcPct val="114000"/>
              </a:lnSpc>
              <a:spcBef>
                <a:spcPts val="1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/>
              <a:t>Third level</a:t>
            </a:r>
          </a:p>
        </p:txBody>
      </p:sp>
      <p:pic>
        <p:nvPicPr>
          <p:cNvPr id="3" name="Picture 2" descr="A picture containing black, darkness&#10;&#10;Description automatically generated" hidden="1">
            <a:extLst>
              <a:ext uri="{FF2B5EF4-FFF2-40B4-BE49-F238E27FC236}">
                <a16:creationId xmlns:a16="http://schemas.microsoft.com/office/drawing/2014/main" id="{D0996812-ACEF-2708-D65E-97AE86E32B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 descr="A picture containing screenshot, black" hidden="1">
            <a:extLst>
              <a:ext uri="{FF2B5EF4-FFF2-40B4-BE49-F238E27FC236}">
                <a16:creationId xmlns:a16="http://schemas.microsoft.com/office/drawing/2014/main" id="{712B286F-481C-B9B0-34AE-7EEBE053DE33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6" name="Picture 5" descr="A picture containing screenshot, black, darkness" hidden="1">
            <a:extLst>
              <a:ext uri="{FF2B5EF4-FFF2-40B4-BE49-F238E27FC236}">
                <a16:creationId xmlns:a16="http://schemas.microsoft.com/office/drawing/2014/main" id="{985A74AA-1EDE-C159-3D26-B856937B9D55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06" r:id="rId13"/>
    <p:sldLayoutId id="2147483707" r:id="rId14"/>
    <p:sldLayoutId id="2147483708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9" r:id="rId32"/>
    <p:sldLayoutId id="2147483710" r:id="rId33"/>
  </p:sldLayoutIdLs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lang="en-US" sz="2200" kern="1200" dirty="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5ACBF0"/>
          </p15:clr>
        </p15:guide>
        <p15:guide id="2" pos="5120" userDrawn="1">
          <p15:clr>
            <a:srgbClr val="000000"/>
          </p15:clr>
        </p15:guide>
        <p15:guide id="3" orient="horz" pos="2880" userDrawn="1">
          <p15:clr>
            <a:srgbClr val="000000"/>
          </p15:clr>
        </p15:guide>
        <p15:guide id="4" orient="horz" pos="5184" userDrawn="1">
          <p15:clr>
            <a:srgbClr val="5ACBF0"/>
          </p15:clr>
        </p15:guide>
        <p15:guide id="5" pos="1016" userDrawn="1">
          <p15:clr>
            <a:srgbClr val="5ACBF0"/>
          </p15:clr>
        </p15:guide>
        <p15:guide id="6" pos="512" userDrawn="1">
          <p15:clr>
            <a:srgbClr val="F26B43"/>
          </p15:clr>
        </p15:guide>
        <p15:guide id="7" pos="9224" userDrawn="1">
          <p15:clr>
            <a:srgbClr val="5ACBF0"/>
          </p15:clr>
        </p15:guide>
        <p15:guide id="8" pos="9728" userDrawn="1">
          <p15:clr>
            <a:srgbClr val="F26B43"/>
          </p15:clr>
        </p15:guide>
        <p15:guide id="9" orient="horz" pos="288" userDrawn="1">
          <p15:clr>
            <a:srgbClr val="F26B43"/>
          </p15:clr>
        </p15:guide>
        <p15:guide id="10" orient="horz" pos="5472" userDrawn="1">
          <p15:clr>
            <a:srgbClr val="F26B43"/>
          </p15:clr>
        </p15:guide>
        <p15:guide id="11" pos="8576" userDrawn="1">
          <p15:clr>
            <a:srgbClr val="5ACBF0"/>
          </p15:clr>
        </p15:guide>
        <p15:guide id="12" pos="8192" userDrawn="1">
          <p15:clr>
            <a:srgbClr val="5ACBF0"/>
          </p15:clr>
        </p15:guide>
        <p15:guide id="13" pos="1664" userDrawn="1">
          <p15:clr>
            <a:srgbClr val="5ACBF0"/>
          </p15:clr>
        </p15:guide>
        <p15:guide id="14" pos="20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sv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sv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jp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1B54D1-32CF-713F-E3B5-384EC0AAEBC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Natural Language Processing and </a:t>
            </a: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581828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EB17C61-05F8-392F-4048-1233AC59FDA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Real-World Application of NLP</a:t>
            </a:r>
          </a:p>
        </p:txBody>
      </p:sp>
    </p:spTree>
    <p:extLst>
      <p:ext uri="{BB962C8B-B14F-4D97-AF65-F5344CB8AC3E}">
        <p14:creationId xmlns:p14="http://schemas.microsoft.com/office/powerpoint/2010/main" val="36937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of NLP</a:t>
            </a:r>
            <a:endParaRPr lang="en-US" dirty="0"/>
          </a:p>
        </p:txBody>
      </p:sp>
      <p:sp>
        <p:nvSpPr>
          <p:cNvPr id="11" name="Brandline_LVC">
            <a:extLst>
              <a:ext uri="{FF2B5EF4-FFF2-40B4-BE49-F238E27FC236}">
                <a16:creationId xmlns:a16="http://schemas.microsoft.com/office/drawing/2014/main" id="{27FE9653-AD6F-4B00-42B6-3A750EA0B3DE}"/>
              </a:ext>
            </a:extLst>
          </p:cNvPr>
          <p:cNvSpPr/>
          <p:nvPr/>
        </p:nvSpPr>
        <p:spPr>
          <a:xfrm>
            <a:off x="6243684" y="818056"/>
            <a:ext cx="3768633" cy="34636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5FD4-E4AE-5841-DCE4-36AF06FE6C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processing (NLP) </a:t>
            </a:r>
            <a:r>
              <a:rPr lang="en-US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comprises a wide range of tasks and application. These include: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7F57E-DC23-EFED-AF33-8BD392258D9C}"/>
              </a:ext>
            </a:extLst>
          </p:cNvPr>
          <p:cNvSpPr/>
          <p:nvPr/>
        </p:nvSpPr>
        <p:spPr>
          <a:xfrm>
            <a:off x="1991360" y="2602250"/>
            <a:ext cx="3738880" cy="853440"/>
          </a:xfrm>
          <a:prstGeom prst="roundRect">
            <a:avLst/>
          </a:prstGeom>
          <a:solidFill>
            <a:srgbClr val="06A5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 analysis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FC0BEA-AF28-B603-CEEC-AD49F697E284}"/>
              </a:ext>
            </a:extLst>
          </p:cNvPr>
          <p:cNvSpPr/>
          <p:nvPr/>
        </p:nvSpPr>
        <p:spPr>
          <a:xfrm>
            <a:off x="1991360" y="3752523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classification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75436F-F65F-4D33-366D-5BCFE0DF4192}"/>
              </a:ext>
            </a:extLst>
          </p:cNvPr>
          <p:cNvSpPr/>
          <p:nvPr/>
        </p:nvSpPr>
        <p:spPr>
          <a:xfrm>
            <a:off x="1991360" y="4902796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 recognition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D035B2-4C09-3F6A-19CC-771E4D09E3E3}"/>
              </a:ext>
            </a:extLst>
          </p:cNvPr>
          <p:cNvSpPr/>
          <p:nvPr/>
        </p:nvSpPr>
        <p:spPr>
          <a:xfrm>
            <a:off x="1991360" y="6053069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modelling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75AA15-5374-B53F-C189-5CA00FAE1B3E}"/>
              </a:ext>
            </a:extLst>
          </p:cNvPr>
          <p:cNvSpPr/>
          <p:nvPr/>
        </p:nvSpPr>
        <p:spPr>
          <a:xfrm>
            <a:off x="1991360" y="7203341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Chatbots and virtual assistants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D1D00-C55D-DD42-92EF-0FBB5F666EEF}"/>
              </a:ext>
            </a:extLst>
          </p:cNvPr>
          <p:cNvSpPr txBox="1"/>
          <p:nvPr/>
        </p:nvSpPr>
        <p:spPr>
          <a:xfrm>
            <a:off x="7221219" y="2796414"/>
            <a:ext cx="7713672" cy="84061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 analysis involves determining the sentiment expressed in a piece of text.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 descr="A colorful gauge with different faces&#10;&#10;Description automatically generated">
            <a:extLst>
              <a:ext uri="{FF2B5EF4-FFF2-40B4-BE49-F238E27FC236}">
                <a16:creationId xmlns:a16="http://schemas.microsoft.com/office/drawing/2014/main" id="{7C4D472B-5C0A-4C34-3BA6-C20F69D71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6" b="18640"/>
          <a:stretch/>
        </p:blipFill>
        <p:spPr>
          <a:xfrm>
            <a:off x="7191855" y="4351112"/>
            <a:ext cx="7772400" cy="33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3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of NLP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5FD4-E4AE-5841-DCE4-36AF06FE6C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processing (NLP) </a:t>
            </a:r>
            <a:r>
              <a:rPr lang="en-US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comprises a wide range of tasks and application. These include: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7F57E-DC23-EFED-AF33-8BD392258D9C}"/>
              </a:ext>
            </a:extLst>
          </p:cNvPr>
          <p:cNvSpPr/>
          <p:nvPr/>
        </p:nvSpPr>
        <p:spPr>
          <a:xfrm>
            <a:off x="1991360" y="2602250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 analysis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FC0BEA-AF28-B603-CEEC-AD49F697E284}"/>
              </a:ext>
            </a:extLst>
          </p:cNvPr>
          <p:cNvSpPr/>
          <p:nvPr/>
        </p:nvSpPr>
        <p:spPr>
          <a:xfrm>
            <a:off x="1991360" y="3752523"/>
            <a:ext cx="3738880" cy="853440"/>
          </a:xfrm>
          <a:prstGeom prst="roundRect">
            <a:avLst/>
          </a:prstGeom>
          <a:solidFill>
            <a:srgbClr val="06A5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classification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75436F-F65F-4D33-366D-5BCFE0DF4192}"/>
              </a:ext>
            </a:extLst>
          </p:cNvPr>
          <p:cNvSpPr/>
          <p:nvPr/>
        </p:nvSpPr>
        <p:spPr>
          <a:xfrm>
            <a:off x="1991360" y="4902796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 recognition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D035B2-4C09-3F6A-19CC-771E4D09E3E3}"/>
              </a:ext>
            </a:extLst>
          </p:cNvPr>
          <p:cNvSpPr/>
          <p:nvPr/>
        </p:nvSpPr>
        <p:spPr>
          <a:xfrm>
            <a:off x="1991360" y="6053069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modelling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75AA15-5374-B53F-C189-5CA00FAE1B3E}"/>
              </a:ext>
            </a:extLst>
          </p:cNvPr>
          <p:cNvSpPr/>
          <p:nvPr/>
        </p:nvSpPr>
        <p:spPr>
          <a:xfrm>
            <a:off x="1991360" y="7203341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Chatbots and virtual assistants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D1D00-C55D-DD42-92EF-0FBB5F666EEF}"/>
              </a:ext>
            </a:extLst>
          </p:cNvPr>
          <p:cNvSpPr txBox="1"/>
          <p:nvPr/>
        </p:nvSpPr>
        <p:spPr>
          <a:xfrm>
            <a:off x="7221219" y="2796414"/>
            <a:ext cx="7713672" cy="1226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Classification involves categorizing or assigning predefined labels to text documents based on their content. 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EE377F-660F-4A8B-6EBE-BF5F6600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59" y="4352400"/>
            <a:ext cx="7049213" cy="3373011"/>
          </a:xfrm>
          <a:prstGeom prst="rect">
            <a:avLst/>
          </a:prstGeom>
        </p:spPr>
      </p:pic>
      <p:sp>
        <p:nvSpPr>
          <p:cNvPr id="4" name="Brandline_LVC">
            <a:extLst>
              <a:ext uri="{FF2B5EF4-FFF2-40B4-BE49-F238E27FC236}">
                <a16:creationId xmlns:a16="http://schemas.microsoft.com/office/drawing/2014/main" id="{479F26F1-0BDE-0183-2BE6-CD4FB25CC0CE}"/>
              </a:ext>
            </a:extLst>
          </p:cNvPr>
          <p:cNvSpPr/>
          <p:nvPr/>
        </p:nvSpPr>
        <p:spPr>
          <a:xfrm>
            <a:off x="6243684" y="818056"/>
            <a:ext cx="3768633" cy="34636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79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of NLP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5FD4-E4AE-5841-DCE4-36AF06FE6C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processing (NLP) </a:t>
            </a:r>
            <a:r>
              <a:rPr lang="en-US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comprises a wide range of tasks and application. These include: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7F57E-DC23-EFED-AF33-8BD392258D9C}"/>
              </a:ext>
            </a:extLst>
          </p:cNvPr>
          <p:cNvSpPr/>
          <p:nvPr/>
        </p:nvSpPr>
        <p:spPr>
          <a:xfrm>
            <a:off x="1991360" y="2602250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 analysis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FC0BEA-AF28-B603-CEEC-AD49F697E284}"/>
              </a:ext>
            </a:extLst>
          </p:cNvPr>
          <p:cNvSpPr/>
          <p:nvPr/>
        </p:nvSpPr>
        <p:spPr>
          <a:xfrm>
            <a:off x="1991360" y="3752523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classification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75436F-F65F-4D33-366D-5BCFE0DF4192}"/>
              </a:ext>
            </a:extLst>
          </p:cNvPr>
          <p:cNvSpPr/>
          <p:nvPr/>
        </p:nvSpPr>
        <p:spPr>
          <a:xfrm>
            <a:off x="1991360" y="4902796"/>
            <a:ext cx="3738880" cy="853440"/>
          </a:xfrm>
          <a:prstGeom prst="roundRect">
            <a:avLst/>
          </a:prstGeom>
          <a:solidFill>
            <a:srgbClr val="06A5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 recognition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D035B2-4C09-3F6A-19CC-771E4D09E3E3}"/>
              </a:ext>
            </a:extLst>
          </p:cNvPr>
          <p:cNvSpPr/>
          <p:nvPr/>
        </p:nvSpPr>
        <p:spPr>
          <a:xfrm>
            <a:off x="1991360" y="6053069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modelling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75AA15-5374-B53F-C189-5CA00FAE1B3E}"/>
              </a:ext>
            </a:extLst>
          </p:cNvPr>
          <p:cNvSpPr/>
          <p:nvPr/>
        </p:nvSpPr>
        <p:spPr>
          <a:xfrm>
            <a:off x="1991360" y="7203341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Chatbots and virtual assistants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D1D00-C55D-DD42-92EF-0FBB5F666EEF}"/>
              </a:ext>
            </a:extLst>
          </p:cNvPr>
          <p:cNvSpPr txBox="1"/>
          <p:nvPr/>
        </p:nvSpPr>
        <p:spPr>
          <a:xfrm>
            <a:off x="7221219" y="2796414"/>
            <a:ext cx="7713672" cy="84061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 recognition is a technology that converts spoken language into written text. 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person and person standing next to a large smartphone&#10;&#10;Description automatically generated">
            <a:extLst>
              <a:ext uri="{FF2B5EF4-FFF2-40B4-BE49-F238E27FC236}">
                <a16:creationId xmlns:a16="http://schemas.microsoft.com/office/drawing/2014/main" id="{DD6A86DD-DE07-F916-8BC7-F1C0A6A2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986" y="4352400"/>
            <a:ext cx="4095801" cy="3082794"/>
          </a:xfrm>
          <a:prstGeom prst="rect">
            <a:avLst/>
          </a:prstGeom>
        </p:spPr>
      </p:pic>
      <p:sp>
        <p:nvSpPr>
          <p:cNvPr id="5" name="Brandline_LVC">
            <a:extLst>
              <a:ext uri="{FF2B5EF4-FFF2-40B4-BE49-F238E27FC236}">
                <a16:creationId xmlns:a16="http://schemas.microsoft.com/office/drawing/2014/main" id="{AE7632FD-49C0-47A3-B6E4-4ECA93468B41}"/>
              </a:ext>
            </a:extLst>
          </p:cNvPr>
          <p:cNvSpPr/>
          <p:nvPr/>
        </p:nvSpPr>
        <p:spPr>
          <a:xfrm>
            <a:off x="6243684" y="818056"/>
            <a:ext cx="3768633" cy="34636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88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of NLP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5FD4-E4AE-5841-DCE4-36AF06FE6C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processing (NLP) </a:t>
            </a:r>
            <a:r>
              <a:rPr lang="en-US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comprises a wide range of tasks and application. These include: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7F57E-DC23-EFED-AF33-8BD392258D9C}"/>
              </a:ext>
            </a:extLst>
          </p:cNvPr>
          <p:cNvSpPr/>
          <p:nvPr/>
        </p:nvSpPr>
        <p:spPr>
          <a:xfrm>
            <a:off x="1991360" y="2602250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 analysis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FC0BEA-AF28-B603-CEEC-AD49F697E284}"/>
              </a:ext>
            </a:extLst>
          </p:cNvPr>
          <p:cNvSpPr/>
          <p:nvPr/>
        </p:nvSpPr>
        <p:spPr>
          <a:xfrm>
            <a:off x="1991360" y="3752523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classification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75436F-F65F-4D33-366D-5BCFE0DF4192}"/>
              </a:ext>
            </a:extLst>
          </p:cNvPr>
          <p:cNvSpPr/>
          <p:nvPr/>
        </p:nvSpPr>
        <p:spPr>
          <a:xfrm>
            <a:off x="1991360" y="4902796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 recognition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D035B2-4C09-3F6A-19CC-771E4D09E3E3}"/>
              </a:ext>
            </a:extLst>
          </p:cNvPr>
          <p:cNvSpPr/>
          <p:nvPr/>
        </p:nvSpPr>
        <p:spPr>
          <a:xfrm>
            <a:off x="1991360" y="6053069"/>
            <a:ext cx="3738880" cy="853440"/>
          </a:xfrm>
          <a:prstGeom prst="roundRect">
            <a:avLst/>
          </a:prstGeom>
          <a:solidFill>
            <a:srgbClr val="06A5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modelling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75AA15-5374-B53F-C189-5CA00FAE1B3E}"/>
              </a:ext>
            </a:extLst>
          </p:cNvPr>
          <p:cNvSpPr/>
          <p:nvPr/>
        </p:nvSpPr>
        <p:spPr>
          <a:xfrm>
            <a:off x="1991360" y="7203341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Chatbots and virtual assistants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D1D00-C55D-DD42-92EF-0FBB5F666EEF}"/>
              </a:ext>
            </a:extLst>
          </p:cNvPr>
          <p:cNvSpPr txBox="1"/>
          <p:nvPr/>
        </p:nvSpPr>
        <p:spPr>
          <a:xfrm>
            <a:off x="7221219" y="2796414"/>
            <a:ext cx="7713672" cy="84061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modelling involves predicting the probability distribution of a sequence of words in a given language.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person pointing to a sign&#10;&#10;Description automatically generated">
            <a:extLst>
              <a:ext uri="{FF2B5EF4-FFF2-40B4-BE49-F238E27FC236}">
                <a16:creationId xmlns:a16="http://schemas.microsoft.com/office/drawing/2014/main" id="{35E1D6F1-DABC-EE11-64CF-561F3330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473" y="4352400"/>
            <a:ext cx="4054827" cy="4054827"/>
          </a:xfrm>
          <a:prstGeom prst="rect">
            <a:avLst/>
          </a:prstGeom>
        </p:spPr>
      </p:pic>
      <p:sp>
        <p:nvSpPr>
          <p:cNvPr id="5" name="Brandline_LVC">
            <a:extLst>
              <a:ext uri="{FF2B5EF4-FFF2-40B4-BE49-F238E27FC236}">
                <a16:creationId xmlns:a16="http://schemas.microsoft.com/office/drawing/2014/main" id="{C32100A9-BB5A-CAAF-1799-7654265D5BCB}"/>
              </a:ext>
            </a:extLst>
          </p:cNvPr>
          <p:cNvSpPr/>
          <p:nvPr/>
        </p:nvSpPr>
        <p:spPr>
          <a:xfrm>
            <a:off x="6243684" y="818056"/>
            <a:ext cx="3768633" cy="34636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36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of NLP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5FD4-E4AE-5841-DCE4-36AF06FE6C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processing (NLP) </a:t>
            </a:r>
            <a:r>
              <a:rPr lang="en-US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comprises a wide range of tasks and application. These include: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7F57E-DC23-EFED-AF33-8BD392258D9C}"/>
              </a:ext>
            </a:extLst>
          </p:cNvPr>
          <p:cNvSpPr/>
          <p:nvPr/>
        </p:nvSpPr>
        <p:spPr>
          <a:xfrm>
            <a:off x="1991360" y="2602250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 analysis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FC0BEA-AF28-B603-CEEC-AD49F697E284}"/>
              </a:ext>
            </a:extLst>
          </p:cNvPr>
          <p:cNvSpPr/>
          <p:nvPr/>
        </p:nvSpPr>
        <p:spPr>
          <a:xfrm>
            <a:off x="1991360" y="3752523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classification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75436F-F65F-4D33-366D-5BCFE0DF4192}"/>
              </a:ext>
            </a:extLst>
          </p:cNvPr>
          <p:cNvSpPr/>
          <p:nvPr/>
        </p:nvSpPr>
        <p:spPr>
          <a:xfrm>
            <a:off x="1991360" y="4902796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 recognition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D035B2-4C09-3F6A-19CC-771E4D09E3E3}"/>
              </a:ext>
            </a:extLst>
          </p:cNvPr>
          <p:cNvSpPr/>
          <p:nvPr/>
        </p:nvSpPr>
        <p:spPr>
          <a:xfrm>
            <a:off x="1991360" y="6053069"/>
            <a:ext cx="3738880" cy="853440"/>
          </a:xfrm>
          <a:prstGeom prst="roundRect">
            <a:avLst/>
          </a:prstGeom>
          <a:solidFill>
            <a:srgbClr val="B6EA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modelling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75AA15-5374-B53F-C189-5CA00FAE1B3E}"/>
              </a:ext>
            </a:extLst>
          </p:cNvPr>
          <p:cNvSpPr/>
          <p:nvPr/>
        </p:nvSpPr>
        <p:spPr>
          <a:xfrm>
            <a:off x="1991360" y="7203341"/>
            <a:ext cx="3738880" cy="853440"/>
          </a:xfrm>
          <a:prstGeom prst="roundRect">
            <a:avLst/>
          </a:prstGeom>
          <a:solidFill>
            <a:srgbClr val="06A5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Chatbots and virtual assistants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D1D00-C55D-DD42-92EF-0FBB5F666EEF}"/>
              </a:ext>
            </a:extLst>
          </p:cNvPr>
          <p:cNvSpPr txBox="1"/>
          <p:nvPr/>
        </p:nvSpPr>
        <p:spPr>
          <a:xfrm>
            <a:off x="7221219" y="2796414"/>
            <a:ext cx="7713672" cy="1226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Chatbots and virtual assistants are applications that use NLP and AI technologies to engage in conversations and provide information or perform tasks for users.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cartoon of a robot next to a phone&#10;&#10;Description automatically generated">
            <a:extLst>
              <a:ext uri="{FF2B5EF4-FFF2-40B4-BE49-F238E27FC236}">
                <a16:creationId xmlns:a16="http://schemas.microsoft.com/office/drawing/2014/main" id="{0002FF3A-A130-C09F-54EA-BB9ED774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126" y="4352400"/>
            <a:ext cx="2922185" cy="2922185"/>
          </a:xfrm>
          <a:prstGeom prst="rect">
            <a:avLst/>
          </a:prstGeom>
        </p:spPr>
      </p:pic>
      <p:sp>
        <p:nvSpPr>
          <p:cNvPr id="5" name="Brandline_LVC">
            <a:extLst>
              <a:ext uri="{FF2B5EF4-FFF2-40B4-BE49-F238E27FC236}">
                <a16:creationId xmlns:a16="http://schemas.microsoft.com/office/drawing/2014/main" id="{97C1E0ED-D7BD-958C-7396-56DC01B3581D}"/>
              </a:ext>
            </a:extLst>
          </p:cNvPr>
          <p:cNvSpPr/>
          <p:nvPr/>
        </p:nvSpPr>
        <p:spPr>
          <a:xfrm>
            <a:off x="6243684" y="818056"/>
            <a:ext cx="3768633" cy="34636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0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EB17C61-05F8-392F-4048-1233AC59FDA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Natural Language Processing Models</a:t>
            </a:r>
          </a:p>
        </p:txBody>
      </p:sp>
    </p:spTree>
    <p:extLst>
      <p:ext uri="{BB962C8B-B14F-4D97-AF65-F5344CB8AC3E}">
        <p14:creationId xmlns:p14="http://schemas.microsoft.com/office/powerpoint/2010/main" val="106910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randline_LVC">
            <a:extLst>
              <a:ext uri="{FF2B5EF4-FFF2-40B4-BE49-F238E27FC236}">
                <a16:creationId xmlns:a16="http://schemas.microsoft.com/office/drawing/2014/main" id="{27FE9653-AD6F-4B00-42B6-3A750EA0B3DE}"/>
              </a:ext>
            </a:extLst>
          </p:cNvPr>
          <p:cNvSpPr/>
          <p:nvPr/>
        </p:nvSpPr>
        <p:spPr>
          <a:xfrm>
            <a:off x="4088800" y="818056"/>
            <a:ext cx="8078400" cy="34636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5FD4-E4AE-5841-DCE4-36AF06FE6C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ever increasing data size and the challenges, demand for more efficient and effective NLP models is inevitable. The following are some widely used pre-trained NLP models: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105CAF8-CB06-3460-1411-F0BE5B8836B4}"/>
              </a:ext>
            </a:extLst>
          </p:cNvPr>
          <p:cNvSpPr/>
          <p:nvPr/>
        </p:nvSpPr>
        <p:spPr>
          <a:xfrm>
            <a:off x="1991360" y="2634910"/>
            <a:ext cx="3738880" cy="853440"/>
          </a:xfrm>
          <a:prstGeom prst="roundRect">
            <a:avLst/>
          </a:prstGeom>
          <a:solidFill>
            <a:srgbClr val="3354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36B6E6-7382-E41F-5E5E-E7CB2B873C58}"/>
              </a:ext>
            </a:extLst>
          </p:cNvPr>
          <p:cNvSpPr/>
          <p:nvPr/>
        </p:nvSpPr>
        <p:spPr>
          <a:xfrm>
            <a:off x="1991360" y="3785183"/>
            <a:ext cx="3738880" cy="853440"/>
          </a:xfrm>
          <a:prstGeom prst="roundRect">
            <a:avLst/>
          </a:prstGeom>
          <a:solidFill>
            <a:srgbClr val="33546D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ELMO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430824B-4067-1236-C8BD-C8A25895BA86}"/>
              </a:ext>
            </a:extLst>
          </p:cNvPr>
          <p:cNvSpPr/>
          <p:nvPr/>
        </p:nvSpPr>
        <p:spPr>
          <a:xfrm>
            <a:off x="1991360" y="4935456"/>
            <a:ext cx="3738880" cy="853440"/>
          </a:xfrm>
          <a:prstGeom prst="roundRect">
            <a:avLst/>
          </a:prstGeom>
          <a:solidFill>
            <a:srgbClr val="33546D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RoBERTa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5FEA8B-8F32-2B0A-DB28-9062AD1F24EB}"/>
              </a:ext>
            </a:extLst>
          </p:cNvPr>
          <p:cNvSpPr/>
          <p:nvPr/>
        </p:nvSpPr>
        <p:spPr>
          <a:xfrm>
            <a:off x="1991360" y="6085729"/>
            <a:ext cx="3738880" cy="853440"/>
          </a:xfrm>
          <a:prstGeom prst="roundRect">
            <a:avLst/>
          </a:prstGeom>
          <a:solidFill>
            <a:srgbClr val="33546D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XLNet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CD11A0B-B7B6-F6E5-0F0A-7D8C74D06529}"/>
              </a:ext>
            </a:extLst>
          </p:cNvPr>
          <p:cNvSpPr/>
          <p:nvPr/>
        </p:nvSpPr>
        <p:spPr>
          <a:xfrm>
            <a:off x="1991360" y="7236001"/>
            <a:ext cx="3738880" cy="853440"/>
          </a:xfrm>
          <a:prstGeom prst="roundRect">
            <a:avLst/>
          </a:prstGeom>
          <a:solidFill>
            <a:srgbClr val="33546D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248F-CCDB-42CA-23C8-464F0D9905B0}"/>
              </a:ext>
            </a:extLst>
          </p:cNvPr>
          <p:cNvSpPr txBox="1"/>
          <p:nvPr/>
        </p:nvSpPr>
        <p:spPr>
          <a:xfrm>
            <a:off x="8339809" y="3312000"/>
            <a:ext cx="5942509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Bidirectional Encoder Representations from Transformers</a:t>
            </a:r>
            <a:endParaRPr lang="en-IN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042B58-0658-2AB4-1149-42FC028B63E9}"/>
              </a:ext>
            </a:extLst>
          </p:cNvPr>
          <p:cNvGrpSpPr/>
          <p:nvPr/>
        </p:nvGrpSpPr>
        <p:grpSpPr>
          <a:xfrm>
            <a:off x="7437600" y="4143600"/>
            <a:ext cx="7746927" cy="840615"/>
            <a:chOff x="7437600" y="4143600"/>
            <a:chExt cx="7746927" cy="84061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945590-A2C8-C1C1-C7CB-D4765ED4431A}"/>
                </a:ext>
              </a:extLst>
            </p:cNvPr>
            <p:cNvSpPr txBox="1"/>
            <p:nvPr/>
          </p:nvSpPr>
          <p:spPr>
            <a:xfrm>
              <a:off x="8096400" y="4143600"/>
              <a:ext cx="7088127" cy="84061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  <a:buSzPct val="125000"/>
              </a:pPr>
              <a:r>
                <a:rPr lang="en-IN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BERT is a powerful pre-trained NLP model introduced by Google researchers in 2018. </a:t>
              </a:r>
            </a:p>
          </p:txBody>
        </p:sp>
        <p:pic>
          <p:nvPicPr>
            <p:cNvPr id="8" name="Google Shape;330;p42">
              <a:extLst>
                <a:ext uri="{FF2B5EF4-FFF2-40B4-BE49-F238E27FC236}">
                  <a16:creationId xmlns:a16="http://schemas.microsoft.com/office/drawing/2014/main" id="{DC7B5E84-A4C0-441E-27AB-19C217C64F8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37600" y="4211903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0B346E-71F2-9F5E-3E8B-B3EF60E778CA}"/>
              </a:ext>
            </a:extLst>
          </p:cNvPr>
          <p:cNvGrpSpPr/>
          <p:nvPr/>
        </p:nvGrpSpPr>
        <p:grpSpPr>
          <a:xfrm>
            <a:off x="7437600" y="5712696"/>
            <a:ext cx="7551256" cy="1226554"/>
            <a:chOff x="7437600" y="5712696"/>
            <a:chExt cx="7551256" cy="1226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3DE189-A539-46B1-41AB-6F10823F09C5}"/>
                </a:ext>
              </a:extLst>
            </p:cNvPr>
            <p:cNvSpPr txBox="1"/>
            <p:nvPr/>
          </p:nvSpPr>
          <p:spPr>
            <a:xfrm>
              <a:off x="8140356" y="5712696"/>
              <a:ext cx="6848500" cy="1226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  <a:buSzPct val="125000"/>
              </a:pPr>
              <a:r>
                <a:rPr lang="en-IN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has significantly influenced the field of NLP and set new benchmarks for various language understanding tasks. </a:t>
              </a:r>
              <a:endParaRPr lang="en-IN" sz="2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9" name="Google Shape;330;p42">
              <a:extLst>
                <a:ext uri="{FF2B5EF4-FFF2-40B4-BE49-F238E27FC236}">
                  <a16:creationId xmlns:a16="http://schemas.microsoft.com/office/drawing/2014/main" id="{7DAC8FEF-1997-D0CA-4D98-787FB9CF363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37600" y="578889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itle 2">
            <a:extLst>
              <a:ext uri="{FF2B5EF4-FFF2-40B4-BE49-F238E27FC236}">
                <a16:creationId xmlns:a16="http://schemas.microsoft.com/office/drawing/2014/main" id="{7CFD3A40-4718-78B1-5AC2-02193E8A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Popular Natural Language Processing Models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CEB7D2-45A9-7FC2-4FD7-CBDE18180EA8}"/>
              </a:ext>
            </a:extLst>
          </p:cNvPr>
          <p:cNvSpPr/>
          <p:nvPr/>
        </p:nvSpPr>
        <p:spPr>
          <a:xfrm>
            <a:off x="7048500" y="2990850"/>
            <a:ext cx="8394700" cy="4648200"/>
          </a:xfrm>
          <a:prstGeom prst="roundRect">
            <a:avLst/>
          </a:prstGeom>
          <a:noFill/>
          <a:ln w="19050">
            <a:solidFill>
              <a:srgbClr val="3354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5FD4-E4AE-5841-DCE4-36AF06FE6C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ever increasing data size and the challenges, demand for more efficient and effective NLP models is inevitable. The following are some widely used pre-trained NLP models: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105CAF8-CB06-3460-1411-F0BE5B8836B4}"/>
              </a:ext>
            </a:extLst>
          </p:cNvPr>
          <p:cNvSpPr/>
          <p:nvPr/>
        </p:nvSpPr>
        <p:spPr>
          <a:xfrm>
            <a:off x="1991360" y="2634910"/>
            <a:ext cx="3738880" cy="853440"/>
          </a:xfrm>
          <a:prstGeom prst="roundRect">
            <a:avLst/>
          </a:prstGeom>
          <a:solidFill>
            <a:srgbClr val="33546D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36B6E6-7382-E41F-5E5E-E7CB2B873C58}"/>
              </a:ext>
            </a:extLst>
          </p:cNvPr>
          <p:cNvSpPr/>
          <p:nvPr/>
        </p:nvSpPr>
        <p:spPr>
          <a:xfrm>
            <a:off x="1991360" y="3785183"/>
            <a:ext cx="3738880" cy="853440"/>
          </a:xfrm>
          <a:prstGeom prst="roundRect">
            <a:avLst/>
          </a:prstGeom>
          <a:solidFill>
            <a:srgbClr val="3354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ELMO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430824B-4067-1236-C8BD-C8A25895BA86}"/>
              </a:ext>
            </a:extLst>
          </p:cNvPr>
          <p:cNvSpPr/>
          <p:nvPr/>
        </p:nvSpPr>
        <p:spPr>
          <a:xfrm>
            <a:off x="1991360" y="4935456"/>
            <a:ext cx="3738880" cy="853440"/>
          </a:xfrm>
          <a:prstGeom prst="roundRect">
            <a:avLst/>
          </a:prstGeom>
          <a:solidFill>
            <a:srgbClr val="33546D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RoBERTa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5FEA8B-8F32-2B0A-DB28-9062AD1F24EB}"/>
              </a:ext>
            </a:extLst>
          </p:cNvPr>
          <p:cNvSpPr/>
          <p:nvPr/>
        </p:nvSpPr>
        <p:spPr>
          <a:xfrm>
            <a:off x="1991360" y="6085729"/>
            <a:ext cx="3738880" cy="853440"/>
          </a:xfrm>
          <a:prstGeom prst="roundRect">
            <a:avLst/>
          </a:prstGeom>
          <a:solidFill>
            <a:srgbClr val="33546D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XLNet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CD11A0B-B7B6-F6E5-0F0A-7D8C74D06529}"/>
              </a:ext>
            </a:extLst>
          </p:cNvPr>
          <p:cNvSpPr/>
          <p:nvPr/>
        </p:nvSpPr>
        <p:spPr>
          <a:xfrm>
            <a:off x="1991360" y="7236001"/>
            <a:ext cx="3738880" cy="853440"/>
          </a:xfrm>
          <a:prstGeom prst="roundRect">
            <a:avLst/>
          </a:prstGeom>
          <a:solidFill>
            <a:srgbClr val="33546D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248F-CCDB-42CA-23C8-464F0D9905B0}"/>
              </a:ext>
            </a:extLst>
          </p:cNvPr>
          <p:cNvSpPr txBox="1"/>
          <p:nvPr/>
        </p:nvSpPr>
        <p:spPr>
          <a:xfrm>
            <a:off x="8339809" y="3312000"/>
            <a:ext cx="5942509" cy="454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Embeddings from Language Models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042B58-0658-2AB4-1149-42FC028B63E9}"/>
              </a:ext>
            </a:extLst>
          </p:cNvPr>
          <p:cNvGrpSpPr/>
          <p:nvPr/>
        </p:nvGrpSpPr>
        <p:grpSpPr>
          <a:xfrm>
            <a:off x="7437600" y="4143600"/>
            <a:ext cx="7746927" cy="1226554"/>
            <a:chOff x="7437600" y="4143600"/>
            <a:chExt cx="7746927" cy="1226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945590-A2C8-C1C1-C7CB-D4765ED4431A}"/>
                </a:ext>
              </a:extLst>
            </p:cNvPr>
            <p:cNvSpPr txBox="1"/>
            <p:nvPr/>
          </p:nvSpPr>
          <p:spPr>
            <a:xfrm>
              <a:off x="8096400" y="4143600"/>
              <a:ext cx="7088127" cy="1226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50813">
                <a:lnSpc>
                  <a:spcPct val="114000"/>
                </a:lnSpc>
                <a:spcBef>
                  <a:spcPts val="1000"/>
                </a:spcBef>
              </a:pPr>
              <a:r>
                <a:rPr lang="en-IN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ELMo</a:t>
              </a:r>
              <a:r>
                <a:rPr lang="en-I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is a contextualized word embedding technique developed by researchers at the Allen Institute for Artificial Intelligence (AI2).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oogle Shape;330;p42">
              <a:extLst>
                <a:ext uri="{FF2B5EF4-FFF2-40B4-BE49-F238E27FC236}">
                  <a16:creationId xmlns:a16="http://schemas.microsoft.com/office/drawing/2014/main" id="{DC7B5E84-A4C0-441E-27AB-19C217C64F8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37600" y="4211903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0B346E-71F2-9F5E-3E8B-B3EF60E778CA}"/>
              </a:ext>
            </a:extLst>
          </p:cNvPr>
          <p:cNvGrpSpPr/>
          <p:nvPr/>
        </p:nvGrpSpPr>
        <p:grpSpPr>
          <a:xfrm>
            <a:off x="7437600" y="5712696"/>
            <a:ext cx="7973850" cy="1226554"/>
            <a:chOff x="7437600" y="5712696"/>
            <a:chExt cx="7973850" cy="1226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3DE189-A539-46B1-41AB-6F10823F09C5}"/>
                </a:ext>
              </a:extLst>
            </p:cNvPr>
            <p:cNvSpPr txBox="1"/>
            <p:nvPr/>
          </p:nvSpPr>
          <p:spPr>
            <a:xfrm>
              <a:off x="8140356" y="5712696"/>
              <a:ext cx="7271094" cy="1226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r>
                <a:rPr lang="en-IN" sz="2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ELMo</a:t>
              </a:r>
              <a:r>
                <a:rPr lang="en-IN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generates dynamic embeddings, thereby capturing more nuanced meanings and context-specific information in language.</a:t>
              </a:r>
            </a:p>
          </p:txBody>
        </p:sp>
        <p:pic>
          <p:nvPicPr>
            <p:cNvPr id="9" name="Google Shape;330;p42">
              <a:extLst>
                <a:ext uri="{FF2B5EF4-FFF2-40B4-BE49-F238E27FC236}">
                  <a16:creationId xmlns:a16="http://schemas.microsoft.com/office/drawing/2014/main" id="{7DAC8FEF-1997-D0CA-4D98-787FB9CF363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37600" y="578889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itle 2">
            <a:extLst>
              <a:ext uri="{FF2B5EF4-FFF2-40B4-BE49-F238E27FC236}">
                <a16:creationId xmlns:a16="http://schemas.microsoft.com/office/drawing/2014/main" id="{7CFD3A40-4718-78B1-5AC2-02193E8A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Popular Natural Language Processing Models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CEC52C-02AA-90FA-5075-6AE12397FBD2}"/>
              </a:ext>
            </a:extLst>
          </p:cNvPr>
          <p:cNvSpPr/>
          <p:nvPr/>
        </p:nvSpPr>
        <p:spPr>
          <a:xfrm>
            <a:off x="7048500" y="2990850"/>
            <a:ext cx="8394700" cy="4648200"/>
          </a:xfrm>
          <a:prstGeom prst="roundRect">
            <a:avLst/>
          </a:prstGeom>
          <a:noFill/>
          <a:ln w="19050">
            <a:solidFill>
              <a:srgbClr val="3354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29A3BAFA-D059-7441-C2E3-C335448504E3}"/>
              </a:ext>
            </a:extLst>
          </p:cNvPr>
          <p:cNvSpPr/>
          <p:nvPr/>
        </p:nvSpPr>
        <p:spPr>
          <a:xfrm>
            <a:off x="4088800" y="818056"/>
            <a:ext cx="8078400" cy="34636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Popular Natural Language Processing Models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5FD4-E4AE-5841-DCE4-36AF06FE6C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ever increasing data size and the challenges, demand for more efficient and effective NLP models is inevitable. The following are some widely used pre-trained NLP models: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105CAF8-CB06-3460-1411-F0BE5B8836B4}"/>
              </a:ext>
            </a:extLst>
          </p:cNvPr>
          <p:cNvSpPr/>
          <p:nvPr/>
        </p:nvSpPr>
        <p:spPr>
          <a:xfrm>
            <a:off x="1991360" y="2634910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36B6E6-7382-E41F-5E5E-E7CB2B873C58}"/>
              </a:ext>
            </a:extLst>
          </p:cNvPr>
          <p:cNvSpPr/>
          <p:nvPr/>
        </p:nvSpPr>
        <p:spPr>
          <a:xfrm>
            <a:off x="1991360" y="3785183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ELMO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430824B-4067-1236-C8BD-C8A25895BA86}"/>
              </a:ext>
            </a:extLst>
          </p:cNvPr>
          <p:cNvSpPr/>
          <p:nvPr/>
        </p:nvSpPr>
        <p:spPr>
          <a:xfrm>
            <a:off x="1991360" y="4935456"/>
            <a:ext cx="3738880" cy="853440"/>
          </a:xfrm>
          <a:prstGeom prst="roundRect">
            <a:avLst/>
          </a:prstGeom>
          <a:solidFill>
            <a:srgbClr val="0033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RoBERTa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5FEA8B-8F32-2B0A-DB28-9062AD1F24EB}"/>
              </a:ext>
            </a:extLst>
          </p:cNvPr>
          <p:cNvSpPr/>
          <p:nvPr/>
        </p:nvSpPr>
        <p:spPr>
          <a:xfrm>
            <a:off x="1991360" y="6085729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XLNet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CD11A0B-B7B6-F6E5-0F0A-7D8C74D06529}"/>
              </a:ext>
            </a:extLst>
          </p:cNvPr>
          <p:cNvSpPr/>
          <p:nvPr/>
        </p:nvSpPr>
        <p:spPr>
          <a:xfrm>
            <a:off x="1991360" y="7236001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248F-CCDB-42CA-23C8-464F0D9905B0}"/>
              </a:ext>
            </a:extLst>
          </p:cNvPr>
          <p:cNvSpPr txBox="1"/>
          <p:nvPr/>
        </p:nvSpPr>
        <p:spPr>
          <a:xfrm>
            <a:off x="8339809" y="3312000"/>
            <a:ext cx="5942509" cy="454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Robustly optimized BERT approach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042B58-0658-2AB4-1149-42FC028B63E9}"/>
              </a:ext>
            </a:extLst>
          </p:cNvPr>
          <p:cNvGrpSpPr/>
          <p:nvPr/>
        </p:nvGrpSpPr>
        <p:grpSpPr>
          <a:xfrm>
            <a:off x="7437600" y="4143600"/>
            <a:ext cx="7746927" cy="840615"/>
            <a:chOff x="7437600" y="4143600"/>
            <a:chExt cx="7746927" cy="84061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945590-A2C8-C1C1-C7CB-D4765ED4431A}"/>
                </a:ext>
              </a:extLst>
            </p:cNvPr>
            <p:cNvSpPr txBox="1"/>
            <p:nvPr/>
          </p:nvSpPr>
          <p:spPr>
            <a:xfrm>
              <a:off x="8096400" y="4143600"/>
              <a:ext cx="7088127" cy="84061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50813">
                <a:lnSpc>
                  <a:spcPct val="114000"/>
                </a:lnSpc>
                <a:spcBef>
                  <a:spcPts val="1000"/>
                </a:spcBef>
              </a:pPr>
              <a:r>
                <a:rPr lang="en-I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is a variation of the BERT model, introduced by Facebook AI Research (FAIR) in 2019.</a:t>
              </a:r>
            </a:p>
          </p:txBody>
        </p:sp>
        <p:pic>
          <p:nvPicPr>
            <p:cNvPr id="8" name="Google Shape;330;p42">
              <a:extLst>
                <a:ext uri="{FF2B5EF4-FFF2-40B4-BE49-F238E27FC236}">
                  <a16:creationId xmlns:a16="http://schemas.microsoft.com/office/drawing/2014/main" id="{DC7B5E84-A4C0-441E-27AB-19C217C64F8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37600" y="4211903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0B346E-71F2-9F5E-3E8B-B3EF60E778CA}"/>
              </a:ext>
            </a:extLst>
          </p:cNvPr>
          <p:cNvGrpSpPr/>
          <p:nvPr/>
        </p:nvGrpSpPr>
        <p:grpSpPr>
          <a:xfrm>
            <a:off x="7437600" y="5712696"/>
            <a:ext cx="7973850" cy="840615"/>
            <a:chOff x="7437600" y="5712696"/>
            <a:chExt cx="7973850" cy="8406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3DE189-A539-46B1-41AB-6F10823F09C5}"/>
                </a:ext>
              </a:extLst>
            </p:cNvPr>
            <p:cNvSpPr txBox="1"/>
            <p:nvPr/>
          </p:nvSpPr>
          <p:spPr>
            <a:xfrm>
              <a:off x="8140356" y="5712696"/>
              <a:ext cx="7271094" cy="840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r>
                <a:rPr lang="en-IN" sz="2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RoBERTa</a:t>
              </a:r>
              <a:r>
                <a:rPr lang="en-IN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aims on addressing some limitations and improving the performance of BERT. </a:t>
              </a:r>
            </a:p>
          </p:txBody>
        </p:sp>
        <p:pic>
          <p:nvPicPr>
            <p:cNvPr id="9" name="Google Shape;330;p42">
              <a:extLst>
                <a:ext uri="{FF2B5EF4-FFF2-40B4-BE49-F238E27FC236}">
                  <a16:creationId xmlns:a16="http://schemas.microsoft.com/office/drawing/2014/main" id="{7DAC8FEF-1997-D0CA-4D98-787FB9CF363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37600" y="578889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A37582-72C4-CFB5-0B0B-7B98E29AF23E}"/>
              </a:ext>
            </a:extLst>
          </p:cNvPr>
          <p:cNvSpPr/>
          <p:nvPr/>
        </p:nvSpPr>
        <p:spPr>
          <a:xfrm>
            <a:off x="7048500" y="2990850"/>
            <a:ext cx="8394700" cy="4648200"/>
          </a:xfrm>
          <a:prstGeom prst="roundRect">
            <a:avLst/>
          </a:prstGeom>
          <a:noFill/>
          <a:ln w="19050">
            <a:solidFill>
              <a:srgbClr val="3354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6A656063-382C-48EE-52F0-592192D199F4}"/>
              </a:ext>
            </a:extLst>
          </p:cNvPr>
          <p:cNvSpPr/>
          <p:nvPr/>
        </p:nvSpPr>
        <p:spPr>
          <a:xfrm>
            <a:off x="4088800" y="818056"/>
            <a:ext cx="8078400" cy="34636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2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49BB2-9813-A97A-C80F-275C24EA288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Introduction to 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070346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Popular Natural Language Processing Models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5FD4-E4AE-5841-DCE4-36AF06FE6C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ever increasing data size and the challenges, demand for more efficient and effective NLP models is inevitable. The following are some widely used pre-trained NLP models: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105CAF8-CB06-3460-1411-F0BE5B8836B4}"/>
              </a:ext>
            </a:extLst>
          </p:cNvPr>
          <p:cNvSpPr/>
          <p:nvPr/>
        </p:nvSpPr>
        <p:spPr>
          <a:xfrm>
            <a:off x="1991360" y="2634910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36B6E6-7382-E41F-5E5E-E7CB2B873C58}"/>
              </a:ext>
            </a:extLst>
          </p:cNvPr>
          <p:cNvSpPr/>
          <p:nvPr/>
        </p:nvSpPr>
        <p:spPr>
          <a:xfrm>
            <a:off x="1991360" y="3785183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ELMO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430824B-4067-1236-C8BD-C8A25895BA86}"/>
              </a:ext>
            </a:extLst>
          </p:cNvPr>
          <p:cNvSpPr/>
          <p:nvPr/>
        </p:nvSpPr>
        <p:spPr>
          <a:xfrm>
            <a:off x="1991360" y="4935456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RoBERTa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5FEA8B-8F32-2B0A-DB28-9062AD1F24EB}"/>
              </a:ext>
            </a:extLst>
          </p:cNvPr>
          <p:cNvSpPr/>
          <p:nvPr/>
        </p:nvSpPr>
        <p:spPr>
          <a:xfrm>
            <a:off x="1991360" y="6085729"/>
            <a:ext cx="3738880" cy="853440"/>
          </a:xfrm>
          <a:prstGeom prst="roundRect">
            <a:avLst/>
          </a:prstGeom>
          <a:solidFill>
            <a:srgbClr val="0033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XLNet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CD11A0B-B7B6-F6E5-0F0A-7D8C74D06529}"/>
              </a:ext>
            </a:extLst>
          </p:cNvPr>
          <p:cNvSpPr/>
          <p:nvPr/>
        </p:nvSpPr>
        <p:spPr>
          <a:xfrm>
            <a:off x="1991360" y="7236001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248F-CCDB-42CA-23C8-464F0D9905B0}"/>
              </a:ext>
            </a:extLst>
          </p:cNvPr>
          <p:cNvSpPr txBox="1"/>
          <p:nvPr/>
        </p:nvSpPr>
        <p:spPr>
          <a:xfrm>
            <a:off x="8339809" y="3312000"/>
            <a:ext cx="5942509" cy="454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XLNet</a:t>
            </a:r>
            <a:endParaRPr lang="en-IN" sz="22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042B58-0658-2AB4-1149-42FC028B63E9}"/>
              </a:ext>
            </a:extLst>
          </p:cNvPr>
          <p:cNvGrpSpPr/>
          <p:nvPr/>
        </p:nvGrpSpPr>
        <p:grpSpPr>
          <a:xfrm>
            <a:off x="7437600" y="4143600"/>
            <a:ext cx="7746927" cy="1226554"/>
            <a:chOff x="7437600" y="4143600"/>
            <a:chExt cx="7746927" cy="1226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945590-A2C8-C1C1-C7CB-D4765ED4431A}"/>
                </a:ext>
              </a:extLst>
            </p:cNvPr>
            <p:cNvSpPr txBox="1"/>
            <p:nvPr/>
          </p:nvSpPr>
          <p:spPr>
            <a:xfrm>
              <a:off x="8096400" y="4143600"/>
              <a:ext cx="7088127" cy="1226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50813">
                <a:lnSpc>
                  <a:spcPct val="114000"/>
                </a:lnSpc>
                <a:spcBef>
                  <a:spcPts val="1000"/>
                </a:spcBef>
              </a:pPr>
              <a:r>
                <a:rPr lang="en-IN" sz="2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XLNet</a:t>
              </a:r>
              <a:r>
                <a:rPr lang="en-IN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is a transformer-based language model introduced by Google AI and Carnegie Mellon University researchers in 2019.</a:t>
              </a:r>
              <a:endPara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oogle Shape;330;p42">
              <a:extLst>
                <a:ext uri="{FF2B5EF4-FFF2-40B4-BE49-F238E27FC236}">
                  <a16:creationId xmlns:a16="http://schemas.microsoft.com/office/drawing/2014/main" id="{DC7B5E84-A4C0-441E-27AB-19C217C64F8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37600" y="4211903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0B346E-71F2-9F5E-3E8B-B3EF60E778CA}"/>
              </a:ext>
            </a:extLst>
          </p:cNvPr>
          <p:cNvGrpSpPr/>
          <p:nvPr/>
        </p:nvGrpSpPr>
        <p:grpSpPr>
          <a:xfrm>
            <a:off x="7437600" y="5712696"/>
            <a:ext cx="7973850" cy="1226554"/>
            <a:chOff x="7437600" y="5712696"/>
            <a:chExt cx="7973850" cy="1226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3DE189-A539-46B1-41AB-6F10823F09C5}"/>
                </a:ext>
              </a:extLst>
            </p:cNvPr>
            <p:cNvSpPr txBox="1"/>
            <p:nvPr/>
          </p:nvSpPr>
          <p:spPr>
            <a:xfrm>
              <a:off x="8140356" y="5712696"/>
              <a:ext cx="7271094" cy="1226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r>
                <a:rPr lang="en-IN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also builds upon the architecture of BERT and incorporates additional innovations to overcome some limitations.</a:t>
              </a:r>
            </a:p>
          </p:txBody>
        </p:sp>
        <p:pic>
          <p:nvPicPr>
            <p:cNvPr id="9" name="Google Shape;330;p42">
              <a:extLst>
                <a:ext uri="{FF2B5EF4-FFF2-40B4-BE49-F238E27FC236}">
                  <a16:creationId xmlns:a16="http://schemas.microsoft.com/office/drawing/2014/main" id="{7DAC8FEF-1997-D0CA-4D98-787FB9CF363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37600" y="578889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CBDBD-9438-C6DD-B7C0-AF0DFEE617F2}"/>
              </a:ext>
            </a:extLst>
          </p:cNvPr>
          <p:cNvSpPr/>
          <p:nvPr/>
        </p:nvSpPr>
        <p:spPr>
          <a:xfrm>
            <a:off x="7048500" y="2990850"/>
            <a:ext cx="8394700" cy="4648200"/>
          </a:xfrm>
          <a:prstGeom prst="roundRect">
            <a:avLst/>
          </a:prstGeom>
          <a:noFill/>
          <a:ln w="19050">
            <a:solidFill>
              <a:srgbClr val="3354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28D48C93-303B-4C00-636C-67CCEEB2F692}"/>
              </a:ext>
            </a:extLst>
          </p:cNvPr>
          <p:cNvSpPr/>
          <p:nvPr/>
        </p:nvSpPr>
        <p:spPr>
          <a:xfrm>
            <a:off x="4088800" y="818056"/>
            <a:ext cx="8078400" cy="34636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295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Popular Natural Language Processing Models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5FD4-E4AE-5841-DCE4-36AF06FE6C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ever increasing data size and the challenges, demand for more efficient and effective NLP models is inevitable. The following are some widely used pre-trained NLP models: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105CAF8-CB06-3460-1411-F0BE5B8836B4}"/>
              </a:ext>
            </a:extLst>
          </p:cNvPr>
          <p:cNvSpPr/>
          <p:nvPr/>
        </p:nvSpPr>
        <p:spPr>
          <a:xfrm>
            <a:off x="1991360" y="2634910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36B6E6-7382-E41F-5E5E-E7CB2B873C58}"/>
              </a:ext>
            </a:extLst>
          </p:cNvPr>
          <p:cNvSpPr/>
          <p:nvPr/>
        </p:nvSpPr>
        <p:spPr>
          <a:xfrm>
            <a:off x="1991360" y="3785183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ELMO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430824B-4067-1236-C8BD-C8A25895BA86}"/>
              </a:ext>
            </a:extLst>
          </p:cNvPr>
          <p:cNvSpPr/>
          <p:nvPr/>
        </p:nvSpPr>
        <p:spPr>
          <a:xfrm>
            <a:off x="1991360" y="4935456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RoBERTa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5FEA8B-8F32-2B0A-DB28-9062AD1F24EB}"/>
              </a:ext>
            </a:extLst>
          </p:cNvPr>
          <p:cNvSpPr/>
          <p:nvPr/>
        </p:nvSpPr>
        <p:spPr>
          <a:xfrm>
            <a:off x="1991360" y="6085729"/>
            <a:ext cx="3738880" cy="853440"/>
          </a:xfrm>
          <a:prstGeom prst="roundRect">
            <a:avLst/>
          </a:prstGeom>
          <a:solidFill>
            <a:srgbClr val="003348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XLNet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CD11A0B-B7B6-F6E5-0F0A-7D8C74D06529}"/>
              </a:ext>
            </a:extLst>
          </p:cNvPr>
          <p:cNvSpPr/>
          <p:nvPr/>
        </p:nvSpPr>
        <p:spPr>
          <a:xfrm>
            <a:off x="1991360" y="7236001"/>
            <a:ext cx="3738880" cy="853440"/>
          </a:xfrm>
          <a:prstGeom prst="roundRect">
            <a:avLst/>
          </a:prstGeom>
          <a:solidFill>
            <a:srgbClr val="0033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248F-CCDB-42CA-23C8-464F0D9905B0}"/>
              </a:ext>
            </a:extLst>
          </p:cNvPr>
          <p:cNvSpPr txBox="1"/>
          <p:nvPr/>
        </p:nvSpPr>
        <p:spPr>
          <a:xfrm>
            <a:off x="8339809" y="3312000"/>
            <a:ext cx="5942509" cy="454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 Generative Pre-trained Transformer 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042B58-0658-2AB4-1149-42FC028B63E9}"/>
              </a:ext>
            </a:extLst>
          </p:cNvPr>
          <p:cNvGrpSpPr/>
          <p:nvPr/>
        </p:nvGrpSpPr>
        <p:grpSpPr>
          <a:xfrm>
            <a:off x="7437600" y="4143600"/>
            <a:ext cx="7929894" cy="454676"/>
            <a:chOff x="7437600" y="4143600"/>
            <a:chExt cx="7929894" cy="4546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945590-A2C8-C1C1-C7CB-D4765ED4431A}"/>
                </a:ext>
              </a:extLst>
            </p:cNvPr>
            <p:cNvSpPr txBox="1"/>
            <p:nvPr/>
          </p:nvSpPr>
          <p:spPr>
            <a:xfrm>
              <a:off x="8096400" y="4143600"/>
              <a:ext cx="7271094" cy="45467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50813">
                <a:lnSpc>
                  <a:spcPct val="114000"/>
                </a:lnSpc>
                <a:spcBef>
                  <a:spcPts val="1000"/>
                </a:spcBef>
              </a:pPr>
              <a:r>
                <a:rPr lang="en-IN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ChatGPT-3 is a language model developed by </a:t>
              </a:r>
              <a:r>
                <a:rPr lang="en-IN" sz="2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OpenAI</a:t>
              </a:r>
              <a:r>
                <a:rPr lang="en-IN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Google Shape;330;p42">
              <a:extLst>
                <a:ext uri="{FF2B5EF4-FFF2-40B4-BE49-F238E27FC236}">
                  <a16:creationId xmlns:a16="http://schemas.microsoft.com/office/drawing/2014/main" id="{DC7B5E84-A4C0-441E-27AB-19C217C64F8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37600" y="4211903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0B346E-71F2-9F5E-3E8B-B3EF60E778CA}"/>
              </a:ext>
            </a:extLst>
          </p:cNvPr>
          <p:cNvGrpSpPr/>
          <p:nvPr/>
        </p:nvGrpSpPr>
        <p:grpSpPr>
          <a:xfrm>
            <a:off x="7437600" y="5712696"/>
            <a:ext cx="7973850" cy="840615"/>
            <a:chOff x="7437600" y="5712696"/>
            <a:chExt cx="7973850" cy="8406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3DE189-A539-46B1-41AB-6F10823F09C5}"/>
                </a:ext>
              </a:extLst>
            </p:cNvPr>
            <p:cNvSpPr txBox="1"/>
            <p:nvPr/>
          </p:nvSpPr>
          <p:spPr>
            <a:xfrm>
              <a:off x="8140356" y="5712696"/>
              <a:ext cx="7271094" cy="840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r>
                <a:rPr lang="en-IN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is the third iteration in the </a:t>
              </a:r>
              <a:r>
                <a:rPr lang="en-IN" sz="2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GPT</a:t>
              </a:r>
              <a:r>
                <a:rPr lang="en-IN" sz="2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series and is known for its impressive language generation capabilities.</a:t>
              </a:r>
            </a:p>
          </p:txBody>
        </p:sp>
        <p:pic>
          <p:nvPicPr>
            <p:cNvPr id="9" name="Google Shape;330;p42">
              <a:extLst>
                <a:ext uri="{FF2B5EF4-FFF2-40B4-BE49-F238E27FC236}">
                  <a16:creationId xmlns:a16="http://schemas.microsoft.com/office/drawing/2014/main" id="{7DAC8FEF-1997-D0CA-4D98-787FB9CF363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37600" y="578889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873CC-7FBD-6860-3D67-E8021C1D29F1}"/>
              </a:ext>
            </a:extLst>
          </p:cNvPr>
          <p:cNvSpPr/>
          <p:nvPr/>
        </p:nvSpPr>
        <p:spPr>
          <a:xfrm>
            <a:off x="7048500" y="2990850"/>
            <a:ext cx="8394700" cy="4648200"/>
          </a:xfrm>
          <a:prstGeom prst="roundRect">
            <a:avLst/>
          </a:prstGeom>
          <a:noFill/>
          <a:ln w="19050">
            <a:solidFill>
              <a:srgbClr val="3354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B71C47E2-F459-E4E0-D00E-32C0EB86ABD6}"/>
              </a:ext>
            </a:extLst>
          </p:cNvPr>
          <p:cNvSpPr/>
          <p:nvPr/>
        </p:nvSpPr>
        <p:spPr>
          <a:xfrm>
            <a:off x="4088800" y="818056"/>
            <a:ext cx="8078400" cy="34636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25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EB17C61-05F8-392F-4048-1233AC59FDA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Challenges of NLP</a:t>
            </a:r>
          </a:p>
        </p:txBody>
      </p:sp>
    </p:spTree>
    <p:extLst>
      <p:ext uri="{BB962C8B-B14F-4D97-AF65-F5344CB8AC3E}">
        <p14:creationId xmlns:p14="http://schemas.microsoft.com/office/powerpoint/2010/main" val="4098890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5296DC-B066-1C38-F210-E9FCB493F05D}"/>
              </a:ext>
            </a:extLst>
          </p:cNvPr>
          <p:cNvSpPr/>
          <p:nvPr/>
        </p:nvSpPr>
        <p:spPr>
          <a:xfrm>
            <a:off x="8343900" y="3722184"/>
            <a:ext cx="6781800" cy="4126415"/>
          </a:xfrm>
          <a:prstGeom prst="roundRect">
            <a:avLst/>
          </a:prstGeom>
          <a:noFill/>
          <a:ln w="19050">
            <a:solidFill>
              <a:srgbClr val="06A5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70D8BBE8-41B4-5413-F87C-6297EBF2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 in Natural Language Processing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45CBD33-A358-7A9E-A167-1AFC67E2C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ctr"/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Though NLP has made notable progress, there are still several challenges that persist in this field. </a:t>
            </a:r>
          </a:p>
          <a:p>
            <a:pPr algn="ctr"/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include: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E6FA00-9A14-D910-11C6-8A69AB078119}"/>
              </a:ext>
            </a:extLst>
          </p:cNvPr>
          <p:cNvSpPr txBox="1"/>
          <p:nvPr/>
        </p:nvSpPr>
        <p:spPr>
          <a:xfrm>
            <a:off x="9390721" y="4497197"/>
            <a:ext cx="5734979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language can be challenging due to the ambiguity of words, which can have multiple meanings.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5D2E6F-002C-7FDC-5935-CD42C00A18AF}"/>
              </a:ext>
            </a:extLst>
          </p:cNvPr>
          <p:cNvSpPr/>
          <p:nvPr/>
        </p:nvSpPr>
        <p:spPr>
          <a:xfrm>
            <a:off x="1991360" y="2783328"/>
            <a:ext cx="3738880" cy="8534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Ambiguity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2B9619F-C89E-4527-94C7-DACCE7B1DA03}"/>
              </a:ext>
            </a:extLst>
          </p:cNvPr>
          <p:cNvSpPr/>
          <p:nvPr/>
        </p:nvSpPr>
        <p:spPr>
          <a:xfrm>
            <a:off x="1991360" y="4257034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variability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DDC48C5-C4EE-4FBC-CFA8-DFAF5BF749DF}"/>
              </a:ext>
            </a:extLst>
          </p:cNvPr>
          <p:cNvSpPr/>
          <p:nvPr/>
        </p:nvSpPr>
        <p:spPr>
          <a:xfrm>
            <a:off x="1991360" y="5730740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Sarcasm and irony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5DE6119-73F5-C877-F8F2-7061DDFB1E9B}"/>
              </a:ext>
            </a:extLst>
          </p:cNvPr>
          <p:cNvSpPr/>
          <p:nvPr/>
        </p:nvSpPr>
        <p:spPr>
          <a:xfrm>
            <a:off x="1991360" y="7204447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contextual understanding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04C66-2816-BAEE-65C6-416A853E97F0}"/>
              </a:ext>
            </a:extLst>
          </p:cNvPr>
          <p:cNvGrpSpPr/>
          <p:nvPr/>
        </p:nvGrpSpPr>
        <p:grpSpPr>
          <a:xfrm>
            <a:off x="7928292" y="3210048"/>
            <a:ext cx="1080000" cy="1080000"/>
            <a:chOff x="10664960" y="2642185"/>
            <a:chExt cx="1080000" cy="108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7B2039-F936-081F-53BB-98E2AE91E5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4960" y="2642185"/>
              <a:ext cx="1080000" cy="10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4000"/>
                </a:lnSpc>
                <a:spcBef>
                  <a:spcPts val="1000"/>
                </a:spcBef>
              </a:pP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5" name="Graphic 4" descr="Hurdle with solid fill">
              <a:extLst>
                <a:ext uri="{FF2B5EF4-FFF2-40B4-BE49-F238E27FC236}">
                  <a16:creationId xmlns:a16="http://schemas.microsoft.com/office/drawing/2014/main" id="{C8DF3E19-6045-9FB6-C7AD-E08E0BDB4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47760" y="2724985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7A2473-35DE-612A-A7EE-2450B9583C1B}"/>
              </a:ext>
            </a:extLst>
          </p:cNvPr>
          <p:cNvSpPr txBox="1"/>
          <p:nvPr/>
        </p:nvSpPr>
        <p:spPr>
          <a:xfrm>
            <a:off x="9390721" y="6287897"/>
            <a:ext cx="5734979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Hence, trying to figure out exactly what someone means is a big challenge in NLP.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Graphic 13" descr="Direction with solid fill">
            <a:extLst>
              <a:ext uri="{FF2B5EF4-FFF2-40B4-BE49-F238E27FC236}">
                <a16:creationId xmlns:a16="http://schemas.microsoft.com/office/drawing/2014/main" id="{0AAB047C-88D6-FB0B-6C51-AEFC7D2D8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17146">
            <a:off x="8604026" y="4518704"/>
            <a:ext cx="540000" cy="540000"/>
          </a:xfrm>
          <a:prstGeom prst="rect">
            <a:avLst/>
          </a:prstGeom>
        </p:spPr>
      </p:pic>
      <p:pic>
        <p:nvPicPr>
          <p:cNvPr id="15" name="Graphic 14" descr="Direction with solid fill">
            <a:extLst>
              <a:ext uri="{FF2B5EF4-FFF2-40B4-BE49-F238E27FC236}">
                <a16:creationId xmlns:a16="http://schemas.microsoft.com/office/drawing/2014/main" id="{1F36A3BB-EF99-3914-D518-50BED7AED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17146">
            <a:off x="8604026" y="6249447"/>
            <a:ext cx="540000" cy="540000"/>
          </a:xfrm>
          <a:prstGeom prst="rect">
            <a:avLst/>
          </a:prstGeom>
        </p:spPr>
      </p:pic>
      <p:sp>
        <p:nvSpPr>
          <p:cNvPr id="10" name="Brandline_LVC">
            <a:extLst>
              <a:ext uri="{FF2B5EF4-FFF2-40B4-BE49-F238E27FC236}">
                <a16:creationId xmlns:a16="http://schemas.microsoft.com/office/drawing/2014/main" id="{09292B8B-2826-C708-B643-9B234B042CD3}"/>
              </a:ext>
            </a:extLst>
          </p:cNvPr>
          <p:cNvSpPr/>
          <p:nvPr/>
        </p:nvSpPr>
        <p:spPr>
          <a:xfrm>
            <a:off x="4168000" y="816324"/>
            <a:ext cx="792000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636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5296DC-B066-1C38-F210-E9FCB493F05D}"/>
              </a:ext>
            </a:extLst>
          </p:cNvPr>
          <p:cNvSpPr/>
          <p:nvPr/>
        </p:nvSpPr>
        <p:spPr>
          <a:xfrm>
            <a:off x="8343900" y="3722185"/>
            <a:ext cx="6781800" cy="4122000"/>
          </a:xfrm>
          <a:prstGeom prst="roundRect">
            <a:avLst/>
          </a:prstGeom>
          <a:noFill/>
          <a:ln w="19050">
            <a:solidFill>
              <a:srgbClr val="06A5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70D8BBE8-41B4-5413-F87C-6297EBF2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/>
              <a:t>Challenges in Natural Language Processing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E6FA00-9A14-D910-11C6-8A69AB078119}"/>
              </a:ext>
            </a:extLst>
          </p:cNvPr>
          <p:cNvSpPr txBox="1"/>
          <p:nvPr/>
        </p:nvSpPr>
        <p:spPr>
          <a:xfrm>
            <a:off x="9413276" y="4497197"/>
            <a:ext cx="5518148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Variation in languages across dialects and accents pose challenge in developing an NLP model.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5D2E6F-002C-7FDC-5935-CD42C00A18AF}"/>
              </a:ext>
            </a:extLst>
          </p:cNvPr>
          <p:cNvSpPr/>
          <p:nvPr/>
        </p:nvSpPr>
        <p:spPr>
          <a:xfrm>
            <a:off x="1991360" y="2783328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Ambiguity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2B9619F-C89E-4527-94C7-DACCE7B1DA03}"/>
              </a:ext>
            </a:extLst>
          </p:cNvPr>
          <p:cNvSpPr/>
          <p:nvPr/>
        </p:nvSpPr>
        <p:spPr>
          <a:xfrm>
            <a:off x="1991360" y="4257034"/>
            <a:ext cx="3738880" cy="8534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variability</a:t>
            </a:r>
            <a:endParaRPr lang="en-US" sz="2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DDC48C5-C4EE-4FBC-CFA8-DFAF5BF749DF}"/>
              </a:ext>
            </a:extLst>
          </p:cNvPr>
          <p:cNvSpPr/>
          <p:nvPr/>
        </p:nvSpPr>
        <p:spPr>
          <a:xfrm>
            <a:off x="1991360" y="5730740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Sarcasm and irony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5DE6119-73F5-C877-F8F2-7061DDFB1E9B}"/>
              </a:ext>
            </a:extLst>
          </p:cNvPr>
          <p:cNvSpPr/>
          <p:nvPr/>
        </p:nvSpPr>
        <p:spPr>
          <a:xfrm>
            <a:off x="1991360" y="7204447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contextual understanding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04C66-2816-BAEE-65C6-416A853E97F0}"/>
              </a:ext>
            </a:extLst>
          </p:cNvPr>
          <p:cNvGrpSpPr/>
          <p:nvPr/>
        </p:nvGrpSpPr>
        <p:grpSpPr>
          <a:xfrm>
            <a:off x="7928292" y="3210048"/>
            <a:ext cx="1080000" cy="1080000"/>
            <a:chOff x="10664960" y="2642185"/>
            <a:chExt cx="1080000" cy="108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7B2039-F936-081F-53BB-98E2AE91E5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4960" y="2642185"/>
              <a:ext cx="1080000" cy="10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4000"/>
                </a:lnSpc>
                <a:spcBef>
                  <a:spcPts val="1000"/>
                </a:spcBef>
              </a:pP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5" name="Graphic 4" descr="Hurdle with solid fill">
              <a:extLst>
                <a:ext uri="{FF2B5EF4-FFF2-40B4-BE49-F238E27FC236}">
                  <a16:creationId xmlns:a16="http://schemas.microsoft.com/office/drawing/2014/main" id="{C8DF3E19-6045-9FB6-C7AD-E08E0BDB4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47760" y="2724985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7A2473-35DE-612A-A7EE-2450B9583C1B}"/>
              </a:ext>
            </a:extLst>
          </p:cNvPr>
          <p:cNvSpPr txBox="1"/>
          <p:nvPr/>
        </p:nvSpPr>
        <p:spPr>
          <a:xfrm>
            <a:off x="9413276" y="6018674"/>
            <a:ext cx="5331424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3" lvl="1">
              <a:lnSpc>
                <a:spcPct val="114000"/>
              </a:lnSpc>
              <a:spcBef>
                <a:spcPts val="1000"/>
              </a:spcBef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limited usage of certain languages is also a significant challenge in the implementation of NLP.</a:t>
            </a:r>
            <a:endParaRPr lang="en-IN" sz="2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Brandline_LVC">
            <a:extLst>
              <a:ext uri="{FF2B5EF4-FFF2-40B4-BE49-F238E27FC236}">
                <a16:creationId xmlns:a16="http://schemas.microsoft.com/office/drawing/2014/main" id="{99A29659-F9E4-F965-FD70-E619D91B5E7B}"/>
              </a:ext>
            </a:extLst>
          </p:cNvPr>
          <p:cNvSpPr/>
          <p:nvPr/>
        </p:nvSpPr>
        <p:spPr>
          <a:xfrm>
            <a:off x="4168000" y="816324"/>
            <a:ext cx="792000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983E7791-AAF2-C2E2-D8DA-67373FDED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1857" y="1512833"/>
            <a:ext cx="13696999" cy="903776"/>
          </a:xfrm>
        </p:spPr>
        <p:txBody>
          <a:bodyPr>
            <a:noAutofit/>
          </a:bodyPr>
          <a:lstStyle/>
          <a:p>
            <a:pPr algn="ctr"/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Though NLP has made notable progress, there are still several challenges that persist in this field. </a:t>
            </a:r>
          </a:p>
          <a:p>
            <a:pPr algn="ctr"/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include: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raphic 1" descr="Direction with solid fill">
            <a:extLst>
              <a:ext uri="{FF2B5EF4-FFF2-40B4-BE49-F238E27FC236}">
                <a16:creationId xmlns:a16="http://schemas.microsoft.com/office/drawing/2014/main" id="{88AB8EB2-8F77-35B6-01E7-1682F1154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17146">
            <a:off x="8604026" y="4518704"/>
            <a:ext cx="540000" cy="540000"/>
          </a:xfrm>
          <a:prstGeom prst="rect">
            <a:avLst/>
          </a:prstGeom>
        </p:spPr>
      </p:pic>
      <p:pic>
        <p:nvPicPr>
          <p:cNvPr id="3" name="Graphic 2" descr="Direction with solid fill">
            <a:extLst>
              <a:ext uri="{FF2B5EF4-FFF2-40B4-BE49-F238E27FC236}">
                <a16:creationId xmlns:a16="http://schemas.microsoft.com/office/drawing/2014/main" id="{C70FD163-4A95-3814-5888-367737601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17146">
            <a:off x="8604026" y="600560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4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9F65CB-0010-EC2E-F1C8-86A450420E67}"/>
              </a:ext>
            </a:extLst>
          </p:cNvPr>
          <p:cNvSpPr/>
          <p:nvPr/>
        </p:nvSpPr>
        <p:spPr>
          <a:xfrm>
            <a:off x="1991360" y="2783328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Ambiguity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93BDB08-29B0-CF3C-E445-7589F4626D68}"/>
              </a:ext>
            </a:extLst>
          </p:cNvPr>
          <p:cNvSpPr/>
          <p:nvPr/>
        </p:nvSpPr>
        <p:spPr>
          <a:xfrm>
            <a:off x="1991360" y="4257034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variability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9595C9-A7CC-7BF0-2EF4-2E4A4E37EAE4}"/>
              </a:ext>
            </a:extLst>
          </p:cNvPr>
          <p:cNvSpPr/>
          <p:nvPr/>
        </p:nvSpPr>
        <p:spPr>
          <a:xfrm>
            <a:off x="1991360" y="5730740"/>
            <a:ext cx="3738880" cy="8534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Sarcasm and irony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F79873-00AB-5D79-01FF-3BC7DB04FAB0}"/>
              </a:ext>
            </a:extLst>
          </p:cNvPr>
          <p:cNvSpPr/>
          <p:nvPr/>
        </p:nvSpPr>
        <p:spPr>
          <a:xfrm>
            <a:off x="1991360" y="7204447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contextual understanding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8EBE80-00BE-C3A2-049B-F2C1BF3E6BAA}"/>
              </a:ext>
            </a:extLst>
          </p:cNvPr>
          <p:cNvSpPr/>
          <p:nvPr/>
        </p:nvSpPr>
        <p:spPr>
          <a:xfrm>
            <a:off x="8343900" y="3722185"/>
            <a:ext cx="6781800" cy="4122000"/>
          </a:xfrm>
          <a:prstGeom prst="roundRect">
            <a:avLst/>
          </a:prstGeom>
          <a:noFill/>
          <a:ln w="19050">
            <a:solidFill>
              <a:srgbClr val="06A5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97417-37C6-DDB9-498D-972A85634D55}"/>
              </a:ext>
            </a:extLst>
          </p:cNvPr>
          <p:cNvSpPr txBox="1"/>
          <p:nvPr/>
        </p:nvSpPr>
        <p:spPr>
          <a:xfrm>
            <a:off x="9413274" y="4497197"/>
            <a:ext cx="4851365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Machines face challenges in dealing with the intricate mechanisms of human language.</a:t>
            </a:r>
            <a:endParaRPr lang="en-IN" sz="2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84E1F4-9066-E978-8C04-C3614EA6E74F}"/>
              </a:ext>
            </a:extLst>
          </p:cNvPr>
          <p:cNvGrpSpPr/>
          <p:nvPr/>
        </p:nvGrpSpPr>
        <p:grpSpPr>
          <a:xfrm>
            <a:off x="7928292" y="3210048"/>
            <a:ext cx="1080000" cy="1080000"/>
            <a:chOff x="10664960" y="2642185"/>
            <a:chExt cx="1080000" cy="108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3A920-CADC-E352-E23D-ADDA48DBFD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4960" y="2642185"/>
              <a:ext cx="1080000" cy="10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4000"/>
                </a:lnSpc>
                <a:spcBef>
                  <a:spcPts val="1000"/>
                </a:spcBef>
              </a:pP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" name="Graphic 9" descr="Hurdle with solid fill">
              <a:extLst>
                <a:ext uri="{FF2B5EF4-FFF2-40B4-BE49-F238E27FC236}">
                  <a16:creationId xmlns:a16="http://schemas.microsoft.com/office/drawing/2014/main" id="{4D061FC0-388D-17D0-A189-8C543E981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47760" y="2724985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D66329-FB77-B2F6-1AAC-A0BB2578355F}"/>
              </a:ext>
            </a:extLst>
          </p:cNvPr>
          <p:cNvSpPr txBox="1"/>
          <p:nvPr/>
        </p:nvSpPr>
        <p:spPr>
          <a:xfrm>
            <a:off x="9413276" y="6018674"/>
            <a:ext cx="5518148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3" lvl="1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example, recognizing sarcasm or irony is often not within the capabilities of most NLP models.</a:t>
            </a:r>
          </a:p>
        </p:txBody>
      </p:sp>
      <p:sp>
        <p:nvSpPr>
          <p:cNvPr id="16" name="Title 33">
            <a:extLst>
              <a:ext uri="{FF2B5EF4-FFF2-40B4-BE49-F238E27FC236}">
                <a16:creationId xmlns:a16="http://schemas.microsoft.com/office/drawing/2014/main" id="{533F2532-09F3-22F5-6EEA-2E25375A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/>
              <a:t>Challenges in Natural Language Processing</a:t>
            </a:r>
          </a:p>
        </p:txBody>
      </p:sp>
      <p:sp>
        <p:nvSpPr>
          <p:cNvPr id="20" name="Brandline_LVC">
            <a:extLst>
              <a:ext uri="{FF2B5EF4-FFF2-40B4-BE49-F238E27FC236}">
                <a16:creationId xmlns:a16="http://schemas.microsoft.com/office/drawing/2014/main" id="{B93AB549-C3B4-2CAA-56CE-6E18A605CB5B}"/>
              </a:ext>
            </a:extLst>
          </p:cNvPr>
          <p:cNvSpPr/>
          <p:nvPr/>
        </p:nvSpPr>
        <p:spPr>
          <a:xfrm>
            <a:off x="4168000" y="816324"/>
            <a:ext cx="792000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1">
            <a:extLst>
              <a:ext uri="{FF2B5EF4-FFF2-40B4-BE49-F238E27FC236}">
                <a16:creationId xmlns:a16="http://schemas.microsoft.com/office/drawing/2014/main" id="{6DB621B8-C857-6878-8D6A-9DBF070D8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1857" y="1512833"/>
            <a:ext cx="13696999" cy="903776"/>
          </a:xfrm>
        </p:spPr>
        <p:txBody>
          <a:bodyPr>
            <a:noAutofit/>
          </a:bodyPr>
          <a:lstStyle/>
          <a:p>
            <a:pPr algn="ctr"/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Though NLP has made notable progress, there are still several challenges that persist in this field. </a:t>
            </a:r>
          </a:p>
          <a:p>
            <a:pPr algn="ctr"/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include: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Graphic 13" descr="Direction with solid fill">
            <a:extLst>
              <a:ext uri="{FF2B5EF4-FFF2-40B4-BE49-F238E27FC236}">
                <a16:creationId xmlns:a16="http://schemas.microsoft.com/office/drawing/2014/main" id="{810AE105-163C-97A0-B17C-2B0D5D11A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17146">
            <a:off x="8604026" y="4518704"/>
            <a:ext cx="540000" cy="540000"/>
          </a:xfrm>
          <a:prstGeom prst="rect">
            <a:avLst/>
          </a:prstGeom>
        </p:spPr>
      </p:pic>
      <p:pic>
        <p:nvPicPr>
          <p:cNvPr id="15" name="Graphic 14" descr="Direction with solid fill">
            <a:extLst>
              <a:ext uri="{FF2B5EF4-FFF2-40B4-BE49-F238E27FC236}">
                <a16:creationId xmlns:a16="http://schemas.microsoft.com/office/drawing/2014/main" id="{744DEF98-2F91-F524-6B75-19F46B9F8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17146">
            <a:off x="8604026" y="600560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71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70D8BBE8-41B4-5413-F87C-6297EBF2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/>
              <a:t>Challenges in Natural Language Processing</a:t>
            </a:r>
          </a:p>
        </p:txBody>
      </p:sp>
      <p:sp>
        <p:nvSpPr>
          <p:cNvPr id="37" name="Brandline_LVC">
            <a:extLst>
              <a:ext uri="{FF2B5EF4-FFF2-40B4-BE49-F238E27FC236}">
                <a16:creationId xmlns:a16="http://schemas.microsoft.com/office/drawing/2014/main" id="{A83B8076-7399-9444-B0C5-5E947278A853}"/>
              </a:ext>
            </a:extLst>
          </p:cNvPr>
          <p:cNvSpPr/>
          <p:nvPr/>
        </p:nvSpPr>
        <p:spPr>
          <a:xfrm>
            <a:off x="4168000" y="816324"/>
            <a:ext cx="792000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56E4E4-5109-2919-EC81-4E3F9BBE4039}"/>
              </a:ext>
            </a:extLst>
          </p:cNvPr>
          <p:cNvSpPr/>
          <p:nvPr/>
        </p:nvSpPr>
        <p:spPr>
          <a:xfrm>
            <a:off x="1991360" y="2783328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Ambiguity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B29C3C-D028-BBC5-A53A-00A930D4E002}"/>
              </a:ext>
            </a:extLst>
          </p:cNvPr>
          <p:cNvSpPr/>
          <p:nvPr/>
        </p:nvSpPr>
        <p:spPr>
          <a:xfrm>
            <a:off x="1991360" y="4257034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variability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4C47CF-E9C8-63DB-D68B-10F97971EF68}"/>
              </a:ext>
            </a:extLst>
          </p:cNvPr>
          <p:cNvSpPr/>
          <p:nvPr/>
        </p:nvSpPr>
        <p:spPr>
          <a:xfrm>
            <a:off x="1991360" y="5730740"/>
            <a:ext cx="373888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Sarcasm and irony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2C4B4E1-B4BE-C12B-FB9E-4C427E09E1A7}"/>
              </a:ext>
            </a:extLst>
          </p:cNvPr>
          <p:cNvSpPr/>
          <p:nvPr/>
        </p:nvSpPr>
        <p:spPr>
          <a:xfrm>
            <a:off x="1991360" y="7204447"/>
            <a:ext cx="3738880" cy="8534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contextual understanding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01F398-59B0-4A08-0282-D4677408BE63}"/>
              </a:ext>
            </a:extLst>
          </p:cNvPr>
          <p:cNvSpPr/>
          <p:nvPr/>
        </p:nvSpPr>
        <p:spPr>
          <a:xfrm>
            <a:off x="8343900" y="3722185"/>
            <a:ext cx="6781800" cy="4122000"/>
          </a:xfrm>
          <a:prstGeom prst="roundRect">
            <a:avLst/>
          </a:prstGeom>
          <a:noFill/>
          <a:ln w="19050">
            <a:solidFill>
              <a:srgbClr val="06A5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82224-135C-4A99-E731-483988F98656}"/>
              </a:ext>
            </a:extLst>
          </p:cNvPr>
          <p:cNvSpPr txBox="1"/>
          <p:nvPr/>
        </p:nvSpPr>
        <p:spPr>
          <a:xfrm>
            <a:off x="9413276" y="4497197"/>
            <a:ext cx="5229824" cy="1612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Words can vary in meaning based on context, and some words, despite similar pronunciation, may carry different meanings.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B50CC6-1DFA-56DB-A79A-E765AAC83EE1}"/>
              </a:ext>
            </a:extLst>
          </p:cNvPr>
          <p:cNvGrpSpPr/>
          <p:nvPr/>
        </p:nvGrpSpPr>
        <p:grpSpPr>
          <a:xfrm>
            <a:off x="7928292" y="3210048"/>
            <a:ext cx="1080000" cy="1080000"/>
            <a:chOff x="10664960" y="2642185"/>
            <a:chExt cx="1080000" cy="108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3F62B5-5BC4-B344-C658-C788023523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4960" y="2642185"/>
              <a:ext cx="1080000" cy="10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4000"/>
                </a:lnSpc>
                <a:spcBef>
                  <a:spcPts val="1000"/>
                </a:spcBef>
              </a:pP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" name="Graphic 9" descr="Hurdle with solid fill">
              <a:extLst>
                <a:ext uri="{FF2B5EF4-FFF2-40B4-BE49-F238E27FC236}">
                  <a16:creationId xmlns:a16="http://schemas.microsoft.com/office/drawing/2014/main" id="{9BA27782-5DFC-2AAB-B042-8CF5F4D6F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47760" y="2724985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3C17B92-F640-DFDF-F5F7-B68C8B094C05}"/>
              </a:ext>
            </a:extLst>
          </p:cNvPr>
          <p:cNvSpPr txBox="1"/>
          <p:nvPr/>
        </p:nvSpPr>
        <p:spPr>
          <a:xfrm>
            <a:off x="9434214" y="6373450"/>
            <a:ext cx="5518148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4000"/>
              </a:lnSpc>
              <a:spcBef>
                <a:spcPts val="1000"/>
              </a:spcBef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creates trouble for speech-to-text systems and, subsequently, NLP models.</a:t>
            </a:r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DE4E678E-9045-E0D6-DBCB-E157437AF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1857" y="1512833"/>
            <a:ext cx="13696999" cy="903776"/>
          </a:xfrm>
        </p:spPr>
        <p:txBody>
          <a:bodyPr>
            <a:noAutofit/>
          </a:bodyPr>
          <a:lstStyle/>
          <a:p>
            <a:pPr algn="ctr"/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Though NLP has made notable progress, there are still several challenges that persist in this field. </a:t>
            </a:r>
          </a:p>
          <a:p>
            <a:pPr algn="ctr"/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include: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Graphic 13" descr="Direction with solid fill">
            <a:extLst>
              <a:ext uri="{FF2B5EF4-FFF2-40B4-BE49-F238E27FC236}">
                <a16:creationId xmlns:a16="http://schemas.microsoft.com/office/drawing/2014/main" id="{9119F0E1-E16F-8BFD-3EBD-ED1FA01B8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17146">
            <a:off x="8604026" y="4518704"/>
            <a:ext cx="540000" cy="540000"/>
          </a:xfrm>
          <a:prstGeom prst="rect">
            <a:avLst/>
          </a:prstGeom>
        </p:spPr>
      </p:pic>
      <p:pic>
        <p:nvPicPr>
          <p:cNvPr id="15" name="Graphic 14" descr="Direction with solid fill">
            <a:extLst>
              <a:ext uri="{FF2B5EF4-FFF2-40B4-BE49-F238E27FC236}">
                <a16:creationId xmlns:a16="http://schemas.microsoft.com/office/drawing/2014/main" id="{84F633B5-4D6C-73FC-9DC9-2AFE69A5C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17146">
            <a:off x="8604026" y="635917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9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EB17C61-05F8-392F-4048-1233AC59FDA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/>
              <a:t>Python Libraries of NLP</a:t>
            </a:r>
          </a:p>
        </p:txBody>
      </p:sp>
    </p:spTree>
    <p:extLst>
      <p:ext uri="{BB962C8B-B14F-4D97-AF65-F5344CB8AC3E}">
        <p14:creationId xmlns:p14="http://schemas.microsoft.com/office/powerpoint/2010/main" val="3418587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Picture 1095" descr="A blue and green logo&#10;&#10;Description automatically generated">
            <a:extLst>
              <a:ext uri="{FF2B5EF4-FFF2-40B4-BE49-F238E27FC236}">
                <a16:creationId xmlns:a16="http://schemas.microsoft.com/office/drawing/2014/main" id="{B75614AE-F3F5-D8A4-BC9C-7FAF54198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6" r="25083"/>
          <a:stretch/>
        </p:blipFill>
        <p:spPr>
          <a:xfrm>
            <a:off x="3495550" y="3589338"/>
            <a:ext cx="1397985" cy="1566380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6B4ABCB-BD36-A995-3E48-E8CFCAEDDFA6}"/>
              </a:ext>
            </a:extLst>
          </p:cNvPr>
          <p:cNvSpPr/>
          <p:nvPr/>
        </p:nvSpPr>
        <p:spPr>
          <a:xfrm>
            <a:off x="2653442" y="3303450"/>
            <a:ext cx="11348308" cy="5022494"/>
          </a:xfrm>
          <a:prstGeom prst="roundRect">
            <a:avLst>
              <a:gd name="adj" fmla="val 110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NLP using Python</a:t>
            </a:r>
          </a:p>
        </p:txBody>
      </p:sp>
      <p:sp>
        <p:nvSpPr>
          <p:cNvPr id="11" name="Brandline_LVC">
            <a:extLst>
              <a:ext uri="{FF2B5EF4-FFF2-40B4-BE49-F238E27FC236}">
                <a16:creationId xmlns:a16="http://schemas.microsoft.com/office/drawing/2014/main" id="{27FE9653-AD6F-4B00-42B6-3A750EA0B3DE}"/>
              </a:ext>
            </a:extLst>
          </p:cNvPr>
          <p:cNvSpPr/>
          <p:nvPr/>
        </p:nvSpPr>
        <p:spPr>
          <a:xfrm>
            <a:off x="5847977" y="818056"/>
            <a:ext cx="4560046" cy="34636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5FD4-E4AE-5841-DCE4-36AF06FE6C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Autofit/>
          </a:bodyPr>
          <a:lstStyle/>
          <a:p>
            <a:pPr marL="0" indent="0" algn="ctr"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is a powerful tool for implementation of NLP. It offers a wide range of tools and libraries within its ecosystem to facilitate NLP tasks. </a:t>
            </a:r>
          </a:p>
          <a:p>
            <a:pPr marL="0" indent="0" algn="ctr">
              <a:lnSpc>
                <a:spcPct val="114000"/>
              </a:lnSpc>
              <a:spcBef>
                <a:spcPts val="1000"/>
              </a:spcBef>
            </a:pPr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 are some of the most well-known packages for NLP implementation in Python:</a:t>
            </a:r>
          </a:p>
        </p:txBody>
      </p:sp>
      <p:pic>
        <p:nvPicPr>
          <p:cNvPr id="31" name="Picture 30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FFD304A6-303E-F37B-C545-561F45641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59" y="5579362"/>
            <a:ext cx="1893918" cy="676681"/>
          </a:xfrm>
          <a:prstGeom prst="rect">
            <a:avLst/>
          </a:prstGeom>
        </p:spPr>
      </p:pic>
      <p:pic>
        <p:nvPicPr>
          <p:cNvPr id="1088" name="Picture 1087" descr="A close-up of a logo&#10;&#10;Description automatically generated">
            <a:extLst>
              <a:ext uri="{FF2B5EF4-FFF2-40B4-BE49-F238E27FC236}">
                <a16:creationId xmlns:a16="http://schemas.microsoft.com/office/drawing/2014/main" id="{3BA6A0AF-1F9A-A1E9-A3A1-88545E6A72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0" b="42480"/>
          <a:stretch/>
        </p:blipFill>
        <p:spPr>
          <a:xfrm>
            <a:off x="6013481" y="5622384"/>
            <a:ext cx="4484624" cy="660137"/>
          </a:xfrm>
          <a:prstGeom prst="rect">
            <a:avLst/>
          </a:prstGeom>
        </p:spPr>
      </p:pic>
      <p:pic>
        <p:nvPicPr>
          <p:cNvPr id="1090" name="Picture 1089" descr="A blue and black logo&#10;&#10;Description automatically generated">
            <a:extLst>
              <a:ext uri="{FF2B5EF4-FFF2-40B4-BE49-F238E27FC236}">
                <a16:creationId xmlns:a16="http://schemas.microsoft.com/office/drawing/2014/main" id="{8676B40C-0EEB-988F-B341-4E8143476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24" y="6761967"/>
            <a:ext cx="3399219" cy="1065898"/>
          </a:xfrm>
          <a:prstGeom prst="rect">
            <a:avLst/>
          </a:prstGeom>
        </p:spPr>
      </p:pic>
      <p:pic>
        <p:nvPicPr>
          <p:cNvPr id="1092" name="Picture 1091" descr="A logo with text and mountains&#10;&#10;Description automatically generated">
            <a:extLst>
              <a:ext uri="{FF2B5EF4-FFF2-40B4-BE49-F238E27FC236}">
                <a16:creationId xmlns:a16="http://schemas.microsoft.com/office/drawing/2014/main" id="{A096444A-1AE5-90DE-B6AD-E01755128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45" y="6661641"/>
            <a:ext cx="1166224" cy="1166224"/>
          </a:xfrm>
          <a:prstGeom prst="rect">
            <a:avLst/>
          </a:prstGeom>
        </p:spPr>
      </p:pic>
      <p:pic>
        <p:nvPicPr>
          <p:cNvPr id="1094" name="Picture 1093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D98AD066-7541-AC39-E987-DF86BB6C0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760" y="6679467"/>
            <a:ext cx="1974040" cy="1062589"/>
          </a:xfrm>
          <a:prstGeom prst="rect">
            <a:avLst/>
          </a:prstGeom>
        </p:spPr>
      </p:pic>
      <p:pic>
        <p:nvPicPr>
          <p:cNvPr id="1098" name="Picture 1097" descr="A black and white logo&#10;&#10;Description automatically generated">
            <a:extLst>
              <a:ext uri="{FF2B5EF4-FFF2-40B4-BE49-F238E27FC236}">
                <a16:creationId xmlns:a16="http://schemas.microsoft.com/office/drawing/2014/main" id="{AC2F19F2-4DE4-F544-D97D-4A2BC1F0C9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78" y="3533809"/>
            <a:ext cx="1769000" cy="1622083"/>
          </a:xfrm>
          <a:prstGeom prst="rect">
            <a:avLst/>
          </a:prstGeom>
        </p:spPr>
      </p:pic>
      <p:pic>
        <p:nvPicPr>
          <p:cNvPr id="1100" name="Picture 109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00CB006-82F8-6638-6771-F346734D6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180" y="3644814"/>
            <a:ext cx="1455428" cy="1455428"/>
          </a:xfrm>
          <a:prstGeom prst="roundRect">
            <a:avLst/>
          </a:prstGeom>
        </p:spPr>
      </p:pic>
      <p:pic>
        <p:nvPicPr>
          <p:cNvPr id="1102" name="Picture 110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56DFD574-9B1D-C333-761F-71270FD324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975" y="5411323"/>
            <a:ext cx="2590998" cy="1063176"/>
          </a:xfrm>
          <a:prstGeom prst="rect">
            <a:avLst/>
          </a:prstGeom>
        </p:spPr>
      </p:pic>
      <p:pic>
        <p:nvPicPr>
          <p:cNvPr id="1105" name="Picture 1104" descr="A black background with orange letters&#10;&#10;Description automatically generated">
            <a:extLst>
              <a:ext uri="{FF2B5EF4-FFF2-40B4-BE49-F238E27FC236}">
                <a16:creationId xmlns:a16="http://schemas.microsoft.com/office/drawing/2014/main" id="{EFD01F9C-CDE4-5650-23D7-C45B8B4907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845" y="3495675"/>
            <a:ext cx="1855260" cy="18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13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0F53E-3D95-E7DA-EF67-0FCAB93565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2875" y="2218848"/>
            <a:ext cx="9036000" cy="1011600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Processing (NLP) is a specialized branch of AI that focuses on interaction between computers and human language.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9440D-05D9-7D39-C47B-BAE4B000BE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2356" y="3219715"/>
            <a:ext cx="9036000" cy="1011600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/>
              <a:t>NLP is utilized in various real-world applications such as sentiment analysis, text classification, speech recognition, and chatbots, etc.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E13F6-6113-71E5-F34F-4AA2264B54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837" y="4220582"/>
            <a:ext cx="9036000" cy="1011600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/>
              <a:t>NLP comprises natural language understanding, dialog management, and natural language generation.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A7381D-4CD5-A357-E997-F29D3884A5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32873" y="5221449"/>
            <a:ext cx="9034445" cy="1010072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/>
              <a:t>Few of the popular pre-trained NLP models include BERT, ChatGPT-3, </a:t>
            </a:r>
            <a:r>
              <a:rPr lang="en-US" dirty="0" err="1"/>
              <a:t>RoBERTa</a:t>
            </a:r>
            <a:r>
              <a:rPr lang="en-US" dirty="0"/>
              <a:t>, and </a:t>
            </a:r>
            <a:r>
              <a:rPr lang="en-US" dirty="0" err="1"/>
              <a:t>ELMo</a:t>
            </a:r>
            <a:r>
              <a:rPr lang="en-US" dirty="0"/>
              <a:t>.</a:t>
            </a:r>
          </a:p>
        </p:txBody>
      </p:sp>
      <p:pic>
        <p:nvPicPr>
          <p:cNvPr id="2" name="Picture 1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3F75B7CB-1AA3-585A-AE26-2EEC63A93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8" y="2298305"/>
            <a:ext cx="397132" cy="388800"/>
          </a:xfrm>
          <a:prstGeom prst="rect">
            <a:avLst/>
          </a:prstGeom>
        </p:spPr>
      </p:pic>
      <p:pic>
        <p:nvPicPr>
          <p:cNvPr id="27" name="Picture 26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5D1830A9-B24A-8050-D111-CD732FA90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8" y="5306222"/>
            <a:ext cx="396244" cy="387931"/>
          </a:xfrm>
          <a:prstGeom prst="rect">
            <a:avLst/>
          </a:prstGeom>
        </p:spPr>
      </p:pic>
      <p:pic>
        <p:nvPicPr>
          <p:cNvPr id="28" name="Picture 27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EEA1EC8E-0FE8-F629-E15B-DC6A4C68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4309191"/>
            <a:ext cx="396244" cy="387931"/>
          </a:xfrm>
          <a:prstGeom prst="rect">
            <a:avLst/>
          </a:prstGeom>
        </p:spPr>
      </p:pic>
      <p:pic>
        <p:nvPicPr>
          <p:cNvPr id="29" name="Picture 28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71DDC7C1-F437-5D75-EDA1-709A5C0DB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3295764"/>
            <a:ext cx="396244" cy="387931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51BC43C-9308-57BF-F7BF-6F8056EFBC7F}"/>
              </a:ext>
            </a:extLst>
          </p:cNvPr>
          <p:cNvSpPr txBox="1">
            <a:spLocks/>
          </p:cNvSpPr>
          <p:nvPr/>
        </p:nvSpPr>
        <p:spPr>
          <a:xfrm>
            <a:off x="1332873" y="6220785"/>
            <a:ext cx="9371703" cy="1010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dirty="0"/>
              <a:t>Python supports several packages for the implementation of NLP tasks, which include </a:t>
            </a:r>
            <a:r>
              <a:rPr lang="en-US" dirty="0" err="1"/>
              <a:t>NLTK</a:t>
            </a:r>
            <a:r>
              <a:rPr lang="en-US" dirty="0"/>
              <a:t>, </a:t>
            </a:r>
            <a:r>
              <a:rPr lang="en-US" dirty="0" err="1"/>
              <a:t>TextBlob</a:t>
            </a:r>
            <a:r>
              <a:rPr lang="en-US" dirty="0"/>
              <a:t>, </a:t>
            </a:r>
            <a:r>
              <a:rPr lang="en-US" dirty="0" err="1"/>
              <a:t>spaCy</a:t>
            </a:r>
            <a:r>
              <a:rPr lang="en-US" dirty="0"/>
              <a:t>, </a:t>
            </a:r>
            <a:r>
              <a:rPr lang="en-US" dirty="0" err="1"/>
              <a:t>gensim</a:t>
            </a:r>
            <a:r>
              <a:rPr lang="en-US" dirty="0"/>
              <a:t>, polyglot, and flair.</a:t>
            </a:r>
          </a:p>
        </p:txBody>
      </p:sp>
      <p:pic>
        <p:nvPicPr>
          <p:cNvPr id="8" name="Picture 7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021024CE-1BDC-FB55-E820-A55DCC947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6303253"/>
            <a:ext cx="396244" cy="3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359D94C-6752-0E58-06E4-D8E2BE1531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lvl="0" indent="0" algn="l" rtl="0"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Understand what is natural language processing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BFA53DF-B204-DA26-5D09-B31D4835F7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Learn about the applications of natural language processing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4812BD3-2647-7149-2939-40FBA0379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Discuss popular natural language processing models in practice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80258E6-23E0-109E-ABAA-154476574E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spcBef>
                <a:spcPts val="1000"/>
              </a:spcBef>
            </a:pPr>
            <a:r>
              <a:rPr lang="en-US" dirty="0"/>
              <a:t>Understand the challenges in natural language processing implementation</a:t>
            </a:r>
          </a:p>
        </p:txBody>
      </p: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2BF4AE3B-7809-2876-3A2B-3F8043C040D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39953" y="642551"/>
            <a:ext cx="4011669" cy="4707468"/>
            <a:chOff x="1239953" y="642551"/>
            <a:chExt cx="4011669" cy="470746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3F732F-B86E-389E-167A-748B08BCAB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FF4DA66-131A-9ECA-E168-F9A6D342A1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97CD1E9-C573-43B7-F0D4-26E41A5A31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11918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F90B576-1AC6-1B20-28E0-FF131CF938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940194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ED46056-C2D7-27D8-CC4F-BBBBB8BFF3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475601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4A69260F-91BB-B919-F9F1-FD6A926A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2820824"/>
            <a:ext cx="396244" cy="387931"/>
          </a:xfrm>
          <a:prstGeom prst="rect">
            <a:avLst/>
          </a:prstGeom>
        </p:spPr>
      </p:pic>
      <p:pic>
        <p:nvPicPr>
          <p:cNvPr id="6" name="Picture 5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8B053A7C-C208-EDDD-37EC-917F92389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5259761"/>
            <a:ext cx="396244" cy="387931"/>
          </a:xfrm>
          <a:prstGeom prst="rect">
            <a:avLst/>
          </a:prstGeom>
        </p:spPr>
      </p:pic>
      <p:pic>
        <p:nvPicPr>
          <p:cNvPr id="27" name="Picture 26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8C4F6583-6840-D967-881B-35004CE0A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4450170"/>
            <a:ext cx="396244" cy="387931"/>
          </a:xfrm>
          <a:prstGeom prst="rect">
            <a:avLst/>
          </a:prstGeom>
        </p:spPr>
      </p:pic>
      <p:pic>
        <p:nvPicPr>
          <p:cNvPr id="28" name="Picture 27" descr="A blue and white circle with a white circle&#10;&#10;Description automatically generated with low confidence">
            <a:extLst>
              <a:ext uri="{FF2B5EF4-FFF2-40B4-BE49-F238E27FC236}">
                <a16:creationId xmlns:a16="http://schemas.microsoft.com/office/drawing/2014/main" id="{62502484-AB31-6077-D78F-FEA2E50C6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6" y="3615552"/>
            <a:ext cx="396244" cy="3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77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1"/>
          <p:cNvSpPr txBox="1">
            <a:spLocks noGrp="1"/>
          </p:cNvSpPr>
          <p:nvPr>
            <p:ph type="body" idx="1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Neuro Linguistic Programming</a:t>
            </a:r>
            <a:endParaRPr/>
          </a:p>
        </p:txBody>
      </p:sp>
      <p:sp>
        <p:nvSpPr>
          <p:cNvPr id="615" name="Google Shape;615;p31"/>
          <p:cNvSpPr txBox="1">
            <a:spLocks noGrp="1"/>
          </p:cNvSpPr>
          <p:nvPr>
            <p:ph type="body" idx="2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Natural Language Processing</a:t>
            </a:r>
            <a:endParaRPr/>
          </a:p>
        </p:txBody>
      </p:sp>
      <p:sp>
        <p:nvSpPr>
          <p:cNvPr id="616" name="Google Shape;616;p31"/>
          <p:cNvSpPr txBox="1">
            <a:spLocks noGrp="1"/>
          </p:cNvSpPr>
          <p:nvPr>
            <p:ph type="body" idx="3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A and B both</a:t>
            </a:r>
            <a:endParaRPr/>
          </a:p>
        </p:txBody>
      </p:sp>
      <p:sp>
        <p:nvSpPr>
          <p:cNvPr id="617" name="Google Shape;617;p31"/>
          <p:cNvSpPr txBox="1">
            <a:spLocks noGrp="1"/>
          </p:cNvSpPr>
          <p:nvPr>
            <p:ph type="body" idx="4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None of the above</a:t>
            </a:r>
            <a:endParaRPr/>
          </a:p>
        </p:txBody>
      </p:sp>
      <p:sp>
        <p:nvSpPr>
          <p:cNvPr id="618" name="Google Shape;618;p31"/>
          <p:cNvSpPr txBox="1">
            <a:spLocks noGrp="1"/>
          </p:cNvSpPr>
          <p:nvPr>
            <p:ph type="body" idx="5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 specialized branch of AI that focuses on interaction between computers and human language is called __________________.</a:t>
            </a:r>
            <a:endParaRPr/>
          </a:p>
        </p:txBody>
      </p:sp>
      <p:sp>
        <p:nvSpPr>
          <p:cNvPr id="619" name="Google Shape;619;p31"/>
          <p:cNvSpPr txBox="1">
            <a:spLocks noGrp="1"/>
          </p:cNvSpPr>
          <p:nvPr>
            <p:ph type="body" idx="6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1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2"/>
          <p:cNvSpPr txBox="1">
            <a:spLocks noGrp="1"/>
          </p:cNvSpPr>
          <p:nvPr>
            <p:ph type="body" idx="1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200"/>
              <a:buNone/>
            </a:pPr>
            <a:r>
              <a:rPr lang="en-US" sz="2200"/>
              <a:t>B</a:t>
            </a: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body" idx="2"/>
          </p:nvPr>
        </p:nvSpPr>
        <p:spPr>
          <a:xfrm>
            <a:off x="669925" y="7935913"/>
            <a:ext cx="13095288" cy="100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Natural language processing or NLP is a specialized branch of AI that focuses on interaction between computers and human language.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endParaRPr/>
          </a:p>
        </p:txBody>
      </p:sp>
      <p:sp>
        <p:nvSpPr>
          <p:cNvPr id="626" name="Google Shape;626;p32"/>
          <p:cNvSpPr txBox="1">
            <a:spLocks noGrp="1"/>
          </p:cNvSpPr>
          <p:nvPr>
            <p:ph type="body" idx="3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None of the above</a:t>
            </a:r>
            <a:endParaRPr/>
          </a:p>
        </p:txBody>
      </p:sp>
      <p:sp>
        <p:nvSpPr>
          <p:cNvPr id="627" name="Google Shape;627;p32"/>
          <p:cNvSpPr txBox="1">
            <a:spLocks noGrp="1"/>
          </p:cNvSpPr>
          <p:nvPr>
            <p:ph type="body" idx="4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A and B both</a:t>
            </a:r>
            <a:endParaRPr/>
          </a:p>
        </p:txBody>
      </p:sp>
      <p:sp>
        <p:nvSpPr>
          <p:cNvPr id="628" name="Google Shape;628;p32"/>
          <p:cNvSpPr txBox="1">
            <a:spLocks noGrp="1"/>
          </p:cNvSpPr>
          <p:nvPr>
            <p:ph type="body" idx="5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Natural Language Processing</a:t>
            </a:r>
            <a:endParaRPr/>
          </a:p>
        </p:txBody>
      </p:sp>
      <p:sp>
        <p:nvSpPr>
          <p:cNvPr id="629" name="Google Shape;629;p32"/>
          <p:cNvSpPr txBox="1">
            <a:spLocks noGrp="1"/>
          </p:cNvSpPr>
          <p:nvPr>
            <p:ph type="body" idx="6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Neuro Linguistic Programming</a:t>
            </a:r>
            <a:endParaRPr/>
          </a:p>
        </p:txBody>
      </p:sp>
      <p:sp>
        <p:nvSpPr>
          <p:cNvPr id="630" name="Google Shape;630;p32"/>
          <p:cNvSpPr txBox="1">
            <a:spLocks noGrp="1"/>
          </p:cNvSpPr>
          <p:nvPr>
            <p:ph type="body" idx="7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 specialized branch of AI that focuses on interaction between computers and human language is called __________________.</a:t>
            </a:r>
            <a:endParaRPr/>
          </a:p>
        </p:txBody>
      </p:sp>
      <p:sp>
        <p:nvSpPr>
          <p:cNvPr id="631" name="Google Shape;631;p32"/>
          <p:cNvSpPr txBox="1">
            <a:spLocks noGrp="1"/>
          </p:cNvSpPr>
          <p:nvPr>
            <p:ph type="body" idx="8"/>
          </p:nvPr>
        </p:nvSpPr>
        <p:spPr>
          <a:xfrm>
            <a:off x="156210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1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3"/>
          <p:cNvSpPr txBox="1">
            <a:spLocks noGrp="1"/>
          </p:cNvSpPr>
          <p:nvPr>
            <p:ph type="body" idx="1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NLTK</a:t>
            </a:r>
            <a:endParaRPr/>
          </a:p>
        </p:txBody>
      </p:sp>
      <p:sp>
        <p:nvSpPr>
          <p:cNvPr id="637" name="Google Shape;637;p33"/>
          <p:cNvSpPr txBox="1">
            <a:spLocks noGrp="1"/>
          </p:cNvSpPr>
          <p:nvPr>
            <p:ph type="body" idx="2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spaCy</a:t>
            </a:r>
            <a:endParaRPr/>
          </a:p>
        </p:txBody>
      </p:sp>
      <p:sp>
        <p:nvSpPr>
          <p:cNvPr id="638" name="Google Shape;638;p33"/>
          <p:cNvSpPr txBox="1">
            <a:spLocks noGrp="1"/>
          </p:cNvSpPr>
          <p:nvPr>
            <p:ph type="body" idx="3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TextBlob</a:t>
            </a:r>
            <a:endParaRPr/>
          </a:p>
        </p:txBody>
      </p:sp>
      <p:sp>
        <p:nvSpPr>
          <p:cNvPr id="639" name="Google Shape;639;p33"/>
          <p:cNvSpPr txBox="1">
            <a:spLocks noGrp="1"/>
          </p:cNvSpPr>
          <p:nvPr>
            <p:ph type="body" idx="4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All of the above</a:t>
            </a:r>
            <a:endParaRPr/>
          </a:p>
        </p:txBody>
      </p:sp>
      <p:sp>
        <p:nvSpPr>
          <p:cNvPr id="640" name="Google Shape;640;p33"/>
          <p:cNvSpPr txBox="1">
            <a:spLocks noGrp="1"/>
          </p:cNvSpPr>
          <p:nvPr>
            <p:ph type="body" idx="5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Which of these libraries in python help to implement natural language processing?</a:t>
            </a:r>
            <a:endParaRPr/>
          </a:p>
        </p:txBody>
      </p:sp>
      <p:sp>
        <p:nvSpPr>
          <p:cNvPr id="641" name="Google Shape;641;p33"/>
          <p:cNvSpPr txBox="1">
            <a:spLocks noGrp="1"/>
          </p:cNvSpPr>
          <p:nvPr>
            <p:ph type="body" idx="6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4"/>
          <p:cNvSpPr txBox="1">
            <a:spLocks noGrp="1"/>
          </p:cNvSpPr>
          <p:nvPr>
            <p:ph type="body" idx="1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200"/>
              <a:buNone/>
            </a:pPr>
            <a:r>
              <a:rPr lang="en-US" sz="2200"/>
              <a:t>D</a:t>
            </a:r>
            <a:endParaRPr/>
          </a:p>
        </p:txBody>
      </p:sp>
      <p:sp>
        <p:nvSpPr>
          <p:cNvPr id="647" name="Google Shape;647;p34"/>
          <p:cNvSpPr txBox="1">
            <a:spLocks noGrp="1"/>
          </p:cNvSpPr>
          <p:nvPr>
            <p:ph type="body" idx="2"/>
          </p:nvPr>
        </p:nvSpPr>
        <p:spPr>
          <a:xfrm>
            <a:off x="669925" y="7935913"/>
            <a:ext cx="13095288" cy="100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dirty="0"/>
              <a:t>Python provides libraries such as NLTK, </a:t>
            </a:r>
            <a:r>
              <a:rPr lang="en-US" dirty="0" err="1"/>
              <a:t>spaCy</a:t>
            </a:r>
            <a:r>
              <a:rPr lang="en-US" dirty="0"/>
              <a:t>, and </a:t>
            </a:r>
            <a:r>
              <a:rPr lang="en-US" dirty="0" err="1"/>
              <a:t>TextBlob</a:t>
            </a:r>
            <a:r>
              <a:rPr lang="en-US" dirty="0"/>
              <a:t> to perform NLP tasks.</a:t>
            </a:r>
            <a:endParaRPr dirty="0"/>
          </a:p>
        </p:txBody>
      </p:sp>
      <p:sp>
        <p:nvSpPr>
          <p:cNvPr id="648" name="Google Shape;648;p34"/>
          <p:cNvSpPr txBox="1">
            <a:spLocks noGrp="1"/>
          </p:cNvSpPr>
          <p:nvPr>
            <p:ph type="body" idx="3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All of the above</a:t>
            </a:r>
            <a:endParaRPr/>
          </a:p>
        </p:txBody>
      </p:sp>
      <p:sp>
        <p:nvSpPr>
          <p:cNvPr id="649" name="Google Shape;649;p34"/>
          <p:cNvSpPr txBox="1">
            <a:spLocks noGrp="1"/>
          </p:cNvSpPr>
          <p:nvPr>
            <p:ph type="body" idx="4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TextBlob</a:t>
            </a:r>
            <a:endParaRPr/>
          </a:p>
        </p:txBody>
      </p:sp>
      <p:sp>
        <p:nvSpPr>
          <p:cNvPr id="650" name="Google Shape;650;p34"/>
          <p:cNvSpPr txBox="1">
            <a:spLocks noGrp="1"/>
          </p:cNvSpPr>
          <p:nvPr>
            <p:ph type="body" idx="5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spaCy</a:t>
            </a:r>
            <a:endParaRPr/>
          </a:p>
        </p:txBody>
      </p:sp>
      <p:sp>
        <p:nvSpPr>
          <p:cNvPr id="651" name="Google Shape;651;p34"/>
          <p:cNvSpPr txBox="1">
            <a:spLocks noGrp="1"/>
          </p:cNvSpPr>
          <p:nvPr>
            <p:ph type="body" idx="6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NLTK</a:t>
            </a:r>
            <a:endParaRPr/>
          </a:p>
        </p:txBody>
      </p:sp>
      <p:sp>
        <p:nvSpPr>
          <p:cNvPr id="652" name="Google Shape;652;p34"/>
          <p:cNvSpPr txBox="1">
            <a:spLocks noGrp="1"/>
          </p:cNvSpPr>
          <p:nvPr>
            <p:ph type="body" idx="7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Which of these libraries in python help to implement natural language processing?</a:t>
            </a:r>
            <a:endParaRPr/>
          </a:p>
        </p:txBody>
      </p:sp>
      <p:sp>
        <p:nvSpPr>
          <p:cNvPr id="653" name="Google Shape;653;p34"/>
          <p:cNvSpPr txBox="1">
            <a:spLocks noGrp="1"/>
          </p:cNvSpPr>
          <p:nvPr>
            <p:ph type="body" idx="8"/>
          </p:nvPr>
        </p:nvSpPr>
        <p:spPr>
          <a:xfrm>
            <a:off x="156210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5"/>
          <p:cNvSpPr txBox="1">
            <a:spLocks noGrp="1"/>
          </p:cNvSpPr>
          <p:nvPr>
            <p:ph type="body" idx="1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659" name="Google Shape;659;p35"/>
          <p:cNvSpPr txBox="1">
            <a:spLocks noGrp="1"/>
          </p:cNvSpPr>
          <p:nvPr>
            <p:ph type="body" idx="2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RoBERTa</a:t>
            </a:r>
            <a:endParaRPr/>
          </a:p>
        </p:txBody>
      </p:sp>
      <p:sp>
        <p:nvSpPr>
          <p:cNvPr id="660" name="Google Shape;660;p35"/>
          <p:cNvSpPr txBox="1">
            <a:spLocks noGrp="1"/>
          </p:cNvSpPr>
          <p:nvPr>
            <p:ph type="body" idx="3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XLNet</a:t>
            </a:r>
            <a:endParaRPr/>
          </a:p>
        </p:txBody>
      </p:sp>
      <p:sp>
        <p:nvSpPr>
          <p:cNvPr id="661" name="Google Shape;661;p35"/>
          <p:cNvSpPr txBox="1">
            <a:spLocks noGrp="1"/>
          </p:cNvSpPr>
          <p:nvPr>
            <p:ph type="body" idx="4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ChatGPT</a:t>
            </a:r>
            <a:endParaRPr/>
          </a:p>
        </p:txBody>
      </p:sp>
      <p:sp>
        <p:nvSpPr>
          <p:cNvPr id="662" name="Google Shape;662;p35"/>
          <p:cNvSpPr txBox="1">
            <a:spLocks noGrp="1"/>
          </p:cNvSpPr>
          <p:nvPr>
            <p:ph type="body" idx="5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Which of these NLP models have been developed by the Google AI Team?</a:t>
            </a:r>
            <a:endParaRPr/>
          </a:p>
        </p:txBody>
      </p:sp>
      <p:sp>
        <p:nvSpPr>
          <p:cNvPr id="663" name="Google Shape;663;p35"/>
          <p:cNvSpPr txBox="1">
            <a:spLocks noGrp="1"/>
          </p:cNvSpPr>
          <p:nvPr>
            <p:ph type="body" idx="6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6"/>
          <p:cNvSpPr txBox="1">
            <a:spLocks noGrp="1"/>
          </p:cNvSpPr>
          <p:nvPr>
            <p:ph type="body" idx="1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200"/>
              <a:buNone/>
            </a:pPr>
            <a:r>
              <a:rPr lang="en-US" sz="2200"/>
              <a:t>A,C</a:t>
            </a:r>
            <a:endParaRPr sz="2200"/>
          </a:p>
        </p:txBody>
      </p:sp>
      <p:sp>
        <p:nvSpPr>
          <p:cNvPr id="669" name="Google Shape;669;p36"/>
          <p:cNvSpPr txBox="1">
            <a:spLocks noGrp="1"/>
          </p:cNvSpPr>
          <p:nvPr>
            <p:ph type="body" idx="2"/>
          </p:nvPr>
        </p:nvSpPr>
        <p:spPr>
          <a:xfrm>
            <a:off x="669925" y="7935913"/>
            <a:ext cx="13095288" cy="100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BERT and XLNet are powerful NLP models developed by the Google AI team.</a:t>
            </a:r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body" idx="3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ChatGPT</a:t>
            </a:r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body" idx="4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XLNet</a:t>
            </a:r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body" idx="5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RoBERTa</a:t>
            </a:r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body" idx="6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674" name="Google Shape;674;p36"/>
          <p:cNvSpPr txBox="1">
            <a:spLocks noGrp="1"/>
          </p:cNvSpPr>
          <p:nvPr>
            <p:ph type="body" idx="7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Which of these NLP models have been developed by the Google AI Team?</a:t>
            </a:r>
            <a:endParaRPr/>
          </a:p>
        </p:txBody>
      </p:sp>
      <p:sp>
        <p:nvSpPr>
          <p:cNvPr id="675" name="Google Shape;675;p36"/>
          <p:cNvSpPr txBox="1">
            <a:spLocks noGrp="1"/>
          </p:cNvSpPr>
          <p:nvPr>
            <p:ph type="body" idx="8"/>
          </p:nvPr>
        </p:nvSpPr>
        <p:spPr>
          <a:xfrm>
            <a:off x="156210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EB17C61-05F8-392F-4048-1233AC59FDA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3600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EB17C61-05F8-392F-4048-1233AC59FDA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/>
              <a:t>Introduction to 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62050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527EDA-F902-BACB-1FFD-93AE06B7D191}"/>
              </a:ext>
            </a:extLst>
          </p:cNvPr>
          <p:cNvSpPr/>
          <p:nvPr/>
        </p:nvSpPr>
        <p:spPr>
          <a:xfrm>
            <a:off x="7734300" y="3467099"/>
            <a:ext cx="7254556" cy="3590221"/>
          </a:xfrm>
          <a:prstGeom prst="roundRect">
            <a:avLst/>
          </a:prstGeom>
          <a:noFill/>
          <a:ln w="19050">
            <a:solidFill>
              <a:srgbClr val="306B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228600" indent="0" algn="ctr">
              <a:lnSpc>
                <a:spcPct val="114000"/>
              </a:lnSpc>
              <a:spcBef>
                <a:spcPts val="1000"/>
              </a:spcBef>
            </a:pPr>
            <a:r>
              <a:rPr lang="en-I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refers to the language used by humans for communication, which includes spoken and written forms of communication.</a:t>
            </a:r>
          </a:p>
        </p:txBody>
      </p:sp>
      <p:pic>
        <p:nvPicPr>
          <p:cNvPr id="8" name="Picture 2" descr="Free vector flat international mother language day illustration">
            <a:extLst>
              <a:ext uri="{FF2B5EF4-FFF2-40B4-BE49-F238E27FC236}">
                <a16:creationId xmlns:a16="http://schemas.microsoft.com/office/drawing/2014/main" id="{782977DB-5E6D-CAAA-C7FD-B11B3C124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4404" y="3137171"/>
            <a:ext cx="3975100" cy="3975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9FA1BC-FBFA-63E2-0924-94F881EF1C88}"/>
              </a:ext>
            </a:extLst>
          </p:cNvPr>
          <p:cNvSpPr txBox="1"/>
          <p:nvPr/>
        </p:nvSpPr>
        <p:spPr>
          <a:xfrm>
            <a:off x="8524358" y="3952638"/>
            <a:ext cx="5681822" cy="1612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013">
              <a:lnSpc>
                <a:spcPct val="114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natural language spontaneously develops in human communities through organic processes like </a:t>
            </a:r>
            <a:r>
              <a:rPr lang="en-IN" sz="2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usage</a:t>
            </a:r>
            <a:r>
              <a:rPr lang="en-IN" sz="2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IN" sz="2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repetition</a:t>
            </a:r>
            <a:r>
              <a:rPr lang="en-IN" sz="2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IN" sz="2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en-IN" sz="2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evolution. </a:t>
            </a:r>
          </a:p>
        </p:txBody>
      </p:sp>
      <p:sp>
        <p:nvSpPr>
          <p:cNvPr id="11" name="Brandline_LVC">
            <a:extLst>
              <a:ext uri="{FF2B5EF4-FFF2-40B4-BE49-F238E27FC236}">
                <a16:creationId xmlns:a16="http://schemas.microsoft.com/office/drawing/2014/main" id="{27FE9653-AD6F-4B00-42B6-3A750EA0B3DE}"/>
              </a:ext>
            </a:extLst>
          </p:cNvPr>
          <p:cNvSpPr/>
          <p:nvPr/>
        </p:nvSpPr>
        <p:spPr>
          <a:xfrm>
            <a:off x="6518573" y="816324"/>
            <a:ext cx="321885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E2E8D-13DD-9FE8-7F6A-A84C8F46ED28}"/>
              </a:ext>
            </a:extLst>
          </p:cNvPr>
          <p:cNvSpPr txBox="1"/>
          <p:nvPr/>
        </p:nvSpPr>
        <p:spPr>
          <a:xfrm>
            <a:off x="8524869" y="5809374"/>
            <a:ext cx="5680800" cy="89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4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IN" sz="2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evolution occurs without intentional planning or premeditation.</a:t>
            </a:r>
            <a:endParaRPr lang="en-IN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7" name="Google Shape;330;p42">
            <a:extLst>
              <a:ext uri="{FF2B5EF4-FFF2-40B4-BE49-F238E27FC236}">
                <a16:creationId xmlns:a16="http://schemas.microsoft.com/office/drawing/2014/main" id="{7DC9CA1B-4D2A-9C9C-5892-D31F7ECE09B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4306" y="408445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30;p42">
            <a:extLst>
              <a:ext uri="{FF2B5EF4-FFF2-40B4-BE49-F238E27FC236}">
                <a16:creationId xmlns:a16="http://schemas.microsoft.com/office/drawing/2014/main" id="{EB6B170E-CED3-6C34-3E30-44209FC1344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2800" y="5794417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11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Natural Language Processing?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79501" y="1512833"/>
            <a:ext cx="13696999" cy="903776"/>
          </a:xfrm>
        </p:spPr>
        <p:txBody>
          <a:bodyPr>
            <a:no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Processing (NLP) is a specialized branch of AI that focuses on interaction between computers and human language.</a:t>
            </a:r>
          </a:p>
        </p:txBody>
      </p:sp>
      <p:sp>
        <p:nvSpPr>
          <p:cNvPr id="11" name="Brandline_LVC">
            <a:extLst>
              <a:ext uri="{FF2B5EF4-FFF2-40B4-BE49-F238E27FC236}">
                <a16:creationId xmlns:a16="http://schemas.microsoft.com/office/drawing/2014/main" id="{27FE9653-AD6F-4B00-42B6-3A750EA0B3DE}"/>
              </a:ext>
            </a:extLst>
          </p:cNvPr>
          <p:cNvSpPr/>
          <p:nvPr/>
        </p:nvSpPr>
        <p:spPr>
          <a:xfrm>
            <a:off x="4678048" y="816324"/>
            <a:ext cx="6899904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cartoon of robots and a computer&#10;&#10;Description automatically generated">
            <a:extLst>
              <a:ext uri="{FF2B5EF4-FFF2-40B4-BE49-F238E27FC236}">
                <a16:creationId xmlns:a16="http://schemas.microsoft.com/office/drawing/2014/main" id="{646108C4-5DD2-D040-4CE4-828BC45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58" y="3477165"/>
            <a:ext cx="5443200" cy="3628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60C997-25A9-5AC4-5CA7-7D5D6B1066FE}"/>
              </a:ext>
            </a:extLst>
          </p:cNvPr>
          <p:cNvSpPr/>
          <p:nvPr/>
        </p:nvSpPr>
        <p:spPr>
          <a:xfrm>
            <a:off x="8654142" y="3592285"/>
            <a:ext cx="6531429" cy="3513269"/>
          </a:xfrm>
          <a:prstGeom prst="roundRect">
            <a:avLst>
              <a:gd name="adj" fmla="val 1146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F502E-099E-8E2B-1FE4-7F7309053BD3}"/>
              </a:ext>
            </a:extLst>
          </p:cNvPr>
          <p:cNvSpPr txBox="1"/>
          <p:nvPr/>
        </p:nvSpPr>
        <p:spPr>
          <a:xfrm>
            <a:off x="9453556" y="4050443"/>
            <a:ext cx="5424970" cy="122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4000"/>
              </a:lnSpc>
              <a:spcBef>
                <a:spcPts val="1000"/>
              </a:spcBef>
              <a:buNone/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primary goal of NLP is to enable machines to </a:t>
            </a: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</a:t>
            </a: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interpret</a:t>
            </a: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generate</a:t>
            </a: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human-like text.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0B2C5-0BFB-E9E8-4AF5-F493F90998E5}"/>
              </a:ext>
            </a:extLst>
          </p:cNvPr>
          <p:cNvSpPr txBox="1"/>
          <p:nvPr/>
        </p:nvSpPr>
        <p:spPr>
          <a:xfrm>
            <a:off x="9453556" y="5736386"/>
            <a:ext cx="5424970" cy="8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enables </a:t>
            </a: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</a:t>
            </a: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communication</a:t>
            </a: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between people and computers.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oogle Shape;330;p42">
            <a:extLst>
              <a:ext uri="{FF2B5EF4-FFF2-40B4-BE49-F238E27FC236}">
                <a16:creationId xmlns:a16="http://schemas.microsoft.com/office/drawing/2014/main" id="{61FD1983-70EA-3655-2D79-56F825B928E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9200" y="414160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30;p42">
            <a:extLst>
              <a:ext uri="{FF2B5EF4-FFF2-40B4-BE49-F238E27FC236}">
                <a16:creationId xmlns:a16="http://schemas.microsoft.com/office/drawing/2014/main" id="{A1A81350-FCC9-6E71-5CC3-4D0631AADE1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9200" y="5822401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158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Natural Language Processing?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79501" y="1512833"/>
            <a:ext cx="13696999" cy="90377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Natural language processing (NLP) integrates computational linguistics and machine learning techniques. This combination is used to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analyze</a:t>
            </a: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the intricate components of language. </a:t>
            </a:r>
          </a:p>
        </p:txBody>
      </p:sp>
      <p:sp>
        <p:nvSpPr>
          <p:cNvPr id="11" name="Brandline_LVC">
            <a:extLst>
              <a:ext uri="{FF2B5EF4-FFF2-40B4-BE49-F238E27FC236}">
                <a16:creationId xmlns:a16="http://schemas.microsoft.com/office/drawing/2014/main" id="{27FE9653-AD6F-4B00-42B6-3A750EA0B3DE}"/>
              </a:ext>
            </a:extLst>
          </p:cNvPr>
          <p:cNvSpPr/>
          <p:nvPr/>
        </p:nvSpPr>
        <p:spPr>
          <a:xfrm>
            <a:off x="4678048" y="816324"/>
            <a:ext cx="6899904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 descr="A computer hardware and information technology&#10;&#10;Description automatically generated with low confidence">
            <a:extLst>
              <a:ext uri="{FF2B5EF4-FFF2-40B4-BE49-F238E27FC236}">
                <a16:creationId xmlns:a16="http://schemas.microsoft.com/office/drawing/2014/main" id="{F4D6EE5C-624A-508E-5999-6BA335B0E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94" y="3621542"/>
            <a:ext cx="5450049" cy="3633366"/>
          </a:xfrm>
          <a:prstGeom prst="roundRect">
            <a:avLst>
              <a:gd name="adj" fmla="val 8949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11F41-0351-52AE-763F-A27A8BA65E6E}"/>
              </a:ext>
            </a:extLst>
          </p:cNvPr>
          <p:cNvSpPr txBox="1"/>
          <p:nvPr/>
        </p:nvSpPr>
        <p:spPr>
          <a:xfrm>
            <a:off x="8813061" y="4058256"/>
            <a:ext cx="5775918" cy="261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NLP encompasses the analysis of natural language datasets employing:  </a:t>
            </a:r>
          </a:p>
          <a:p>
            <a:pPr marL="342900" indent="-342900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SzPct val="125000"/>
              <a:buBlip>
                <a:blip r:embed="rId3"/>
              </a:buBlip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rule-based approaches,</a:t>
            </a:r>
          </a:p>
          <a:p>
            <a:pPr marL="342900" indent="-342900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SzPct val="125000"/>
              <a:buBlip>
                <a:blip r:embed="rId3"/>
              </a:buBlip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probabilistic methods, or more recently </a:t>
            </a:r>
          </a:p>
          <a:p>
            <a:pPr marL="342900" indent="-342900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SzPct val="125000"/>
              <a:buBlip>
                <a:blip r:embed="rId3"/>
              </a:buBlip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neural network-based approaches.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1EC644C-91D0-0272-E2C4-0F1AC5900573}"/>
              </a:ext>
            </a:extLst>
          </p:cNvPr>
          <p:cNvSpPr/>
          <p:nvPr/>
        </p:nvSpPr>
        <p:spPr>
          <a:xfrm>
            <a:off x="8539842" y="3608614"/>
            <a:ext cx="6322357" cy="3513269"/>
          </a:xfrm>
          <a:prstGeom prst="roundRect">
            <a:avLst>
              <a:gd name="adj" fmla="val 10768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953560-20A1-B457-78ED-54447A673066}"/>
              </a:ext>
            </a:extLst>
          </p:cNvPr>
          <p:cNvCxnSpPr>
            <a:cxnSpLocks/>
          </p:cNvCxnSpPr>
          <p:nvPr/>
        </p:nvCxnSpPr>
        <p:spPr>
          <a:xfrm>
            <a:off x="8026989" y="7439985"/>
            <a:ext cx="97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7B61D3A-052D-4F10-0EA9-A2DC5692891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880350" y="6403296"/>
            <a:ext cx="111633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Levels of Natural Language Processing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79501" y="1512833"/>
            <a:ext cx="13696999" cy="90377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IN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processing (NLP) techniques use different linguistic levels for comprehending and utilizing language, providing an explanatory method for NLP systems.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Brandline_LVC">
            <a:extLst>
              <a:ext uri="{FF2B5EF4-FFF2-40B4-BE49-F238E27FC236}">
                <a16:creationId xmlns:a16="http://schemas.microsoft.com/office/drawing/2014/main" id="{27FE9653-AD6F-4B00-42B6-3A750EA0B3DE}"/>
              </a:ext>
            </a:extLst>
          </p:cNvPr>
          <p:cNvSpPr/>
          <p:nvPr/>
        </p:nvSpPr>
        <p:spPr>
          <a:xfrm>
            <a:off x="4678048" y="816324"/>
            <a:ext cx="6899904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F54A4E-ADA0-41E8-961A-DDB1A652AACB}"/>
              </a:ext>
            </a:extLst>
          </p:cNvPr>
          <p:cNvCxnSpPr>
            <a:cxnSpLocks/>
          </p:cNvCxnSpPr>
          <p:nvPr/>
        </p:nvCxnSpPr>
        <p:spPr>
          <a:xfrm>
            <a:off x="4015697" y="3209275"/>
            <a:ext cx="96274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7ED6ADF-1506-62C2-0509-9DBC79704AC9}"/>
              </a:ext>
            </a:extLst>
          </p:cNvPr>
          <p:cNvCxnSpPr>
            <a:cxnSpLocks/>
          </p:cNvCxnSpPr>
          <p:nvPr/>
        </p:nvCxnSpPr>
        <p:spPr>
          <a:xfrm>
            <a:off x="4015697" y="4301164"/>
            <a:ext cx="96274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65712A-04CC-19C2-0D68-FFD4675245B9}"/>
              </a:ext>
            </a:extLst>
          </p:cNvPr>
          <p:cNvCxnSpPr>
            <a:cxnSpLocks/>
          </p:cNvCxnSpPr>
          <p:nvPr/>
        </p:nvCxnSpPr>
        <p:spPr>
          <a:xfrm>
            <a:off x="4015697" y="5336194"/>
            <a:ext cx="96274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19DFF1-967E-D143-8080-F435CAAE391F}"/>
              </a:ext>
            </a:extLst>
          </p:cNvPr>
          <p:cNvCxnSpPr>
            <a:cxnSpLocks/>
          </p:cNvCxnSpPr>
          <p:nvPr/>
        </p:nvCxnSpPr>
        <p:spPr>
          <a:xfrm>
            <a:off x="4015697" y="6403296"/>
            <a:ext cx="96274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E6F7F2-4492-F3BF-ED0E-FB066F41E2DF}"/>
              </a:ext>
            </a:extLst>
          </p:cNvPr>
          <p:cNvCxnSpPr>
            <a:cxnSpLocks/>
          </p:cNvCxnSpPr>
          <p:nvPr/>
        </p:nvCxnSpPr>
        <p:spPr>
          <a:xfrm>
            <a:off x="4015697" y="7439985"/>
            <a:ext cx="96274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44DF33-0123-EC5A-BD74-BC092539B70C}"/>
              </a:ext>
            </a:extLst>
          </p:cNvPr>
          <p:cNvSpPr/>
          <p:nvPr/>
        </p:nvSpPr>
        <p:spPr>
          <a:xfrm>
            <a:off x="4937411" y="3963234"/>
            <a:ext cx="3132000" cy="675861"/>
          </a:xfrm>
          <a:prstGeom prst="roundRect">
            <a:avLst/>
          </a:prstGeom>
          <a:solidFill>
            <a:srgbClr val="FFE2D1"/>
          </a:solidFill>
          <a:ln w="19050">
            <a:solidFill>
              <a:srgbClr val="9D57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9EE9B3-FA01-B13A-3134-7243433FCB29}"/>
              </a:ext>
            </a:extLst>
          </p:cNvPr>
          <p:cNvSpPr/>
          <p:nvPr/>
        </p:nvSpPr>
        <p:spPr>
          <a:xfrm>
            <a:off x="4937411" y="5006129"/>
            <a:ext cx="3132000" cy="6758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93CF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3386170-83CF-813E-73F5-1E8A98484261}"/>
              </a:ext>
            </a:extLst>
          </p:cNvPr>
          <p:cNvSpPr/>
          <p:nvPr/>
        </p:nvSpPr>
        <p:spPr>
          <a:xfrm>
            <a:off x="4937411" y="6061512"/>
            <a:ext cx="3132000" cy="6758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1F4B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19B86-A075-D7F1-B6AB-C2C3BD7E7376}"/>
              </a:ext>
            </a:extLst>
          </p:cNvPr>
          <p:cNvSpPr/>
          <p:nvPr/>
        </p:nvSpPr>
        <p:spPr>
          <a:xfrm>
            <a:off x="4937411" y="7102055"/>
            <a:ext cx="3132000" cy="675861"/>
          </a:xfrm>
          <a:prstGeom prst="roundRect">
            <a:avLst/>
          </a:prstGeom>
          <a:solidFill>
            <a:srgbClr val="FFEED8"/>
          </a:solidFill>
          <a:ln w="19050">
            <a:solidFill>
              <a:srgbClr val="F6C2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936A0-DC99-2FDE-A5AD-F17EB5573D13}"/>
              </a:ext>
            </a:extLst>
          </p:cNvPr>
          <p:cNvSpPr/>
          <p:nvPr/>
        </p:nvSpPr>
        <p:spPr>
          <a:xfrm>
            <a:off x="4937411" y="2870875"/>
            <a:ext cx="3132000" cy="72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33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17FDAE-C676-6D26-48A1-11D2DCB7AB5D}"/>
              </a:ext>
            </a:extLst>
          </p:cNvPr>
          <p:cNvSpPr txBox="1"/>
          <p:nvPr/>
        </p:nvSpPr>
        <p:spPr>
          <a:xfrm>
            <a:off x="4915989" y="2977505"/>
            <a:ext cx="3174844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Lexical or morphology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727B28-BB50-A37A-F57A-C97E14956D5E}"/>
              </a:ext>
            </a:extLst>
          </p:cNvPr>
          <p:cNvSpPr txBox="1"/>
          <p:nvPr/>
        </p:nvSpPr>
        <p:spPr>
          <a:xfrm>
            <a:off x="5479681" y="4085721"/>
            <a:ext cx="2047461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Syntax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FC709-3C1C-C4FC-0F8C-0AF8780C9474}"/>
              </a:ext>
            </a:extLst>
          </p:cNvPr>
          <p:cNvSpPr txBox="1"/>
          <p:nvPr/>
        </p:nvSpPr>
        <p:spPr>
          <a:xfrm>
            <a:off x="5479681" y="5096393"/>
            <a:ext cx="2047461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9DAD0-1A97-5957-2245-B6F2EFA5D0C0}"/>
              </a:ext>
            </a:extLst>
          </p:cNvPr>
          <p:cNvSpPr txBox="1"/>
          <p:nvPr/>
        </p:nvSpPr>
        <p:spPr>
          <a:xfrm>
            <a:off x="4912709" y="6165205"/>
            <a:ext cx="3181404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Discourse 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24680-C38F-BD14-5F1E-194033B0CE08}"/>
              </a:ext>
            </a:extLst>
          </p:cNvPr>
          <p:cNvSpPr txBox="1"/>
          <p:nvPr/>
        </p:nvSpPr>
        <p:spPr>
          <a:xfrm>
            <a:off x="5479681" y="7196089"/>
            <a:ext cx="2047461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Pragmatics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093DC8B-FAB2-8CE7-D059-67FE80DBAF20}"/>
              </a:ext>
            </a:extLst>
          </p:cNvPr>
          <p:cNvSpPr/>
          <p:nvPr/>
        </p:nvSpPr>
        <p:spPr>
          <a:xfrm>
            <a:off x="9008167" y="3955357"/>
            <a:ext cx="4892831" cy="676800"/>
          </a:xfrm>
          <a:prstGeom prst="roundRect">
            <a:avLst/>
          </a:prstGeom>
          <a:noFill/>
          <a:ln w="19050">
            <a:solidFill>
              <a:srgbClr val="9D574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F4B942C-9754-6626-7CC1-1B9A861EE1BA}"/>
              </a:ext>
            </a:extLst>
          </p:cNvPr>
          <p:cNvSpPr/>
          <p:nvPr/>
        </p:nvSpPr>
        <p:spPr>
          <a:xfrm>
            <a:off x="8996689" y="4999040"/>
            <a:ext cx="4904309" cy="676800"/>
          </a:xfrm>
          <a:prstGeom prst="roundRect">
            <a:avLst/>
          </a:prstGeom>
          <a:noFill/>
          <a:ln w="19050">
            <a:solidFill>
              <a:srgbClr val="93CF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63C951C-0017-C9BB-7DEC-9C1F4CE2EFE6}"/>
              </a:ext>
            </a:extLst>
          </p:cNvPr>
          <p:cNvSpPr/>
          <p:nvPr/>
        </p:nvSpPr>
        <p:spPr>
          <a:xfrm>
            <a:off x="8996689" y="6064896"/>
            <a:ext cx="4904308" cy="676800"/>
          </a:xfrm>
          <a:prstGeom prst="roundRect">
            <a:avLst/>
          </a:prstGeom>
          <a:noFill/>
          <a:ln w="19050">
            <a:solidFill>
              <a:srgbClr val="1F4BB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14D9E05-92B0-B754-5AEB-B8EA8C4CBB62}"/>
              </a:ext>
            </a:extLst>
          </p:cNvPr>
          <p:cNvSpPr/>
          <p:nvPr/>
        </p:nvSpPr>
        <p:spPr>
          <a:xfrm>
            <a:off x="8996689" y="7102055"/>
            <a:ext cx="4904308" cy="675861"/>
          </a:xfrm>
          <a:prstGeom prst="roundRect">
            <a:avLst/>
          </a:prstGeom>
          <a:noFill/>
          <a:ln w="19050">
            <a:solidFill>
              <a:srgbClr val="F6C26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61E747A-2FA9-C0E7-601F-6AF9E0E4A31E}"/>
              </a:ext>
            </a:extLst>
          </p:cNvPr>
          <p:cNvSpPr/>
          <p:nvPr/>
        </p:nvSpPr>
        <p:spPr>
          <a:xfrm>
            <a:off x="9008168" y="2870875"/>
            <a:ext cx="4892830" cy="676800"/>
          </a:xfrm>
          <a:prstGeom prst="roundRect">
            <a:avLst/>
          </a:prstGeom>
          <a:noFill/>
          <a:ln w="19050">
            <a:solidFill>
              <a:srgbClr val="003348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EAFC3-F72F-DF20-BAAD-C00075990054}"/>
              </a:ext>
            </a:extLst>
          </p:cNvPr>
          <p:cNvSpPr txBox="1"/>
          <p:nvPr/>
        </p:nvSpPr>
        <p:spPr>
          <a:xfrm>
            <a:off x="8941908" y="2993832"/>
            <a:ext cx="2636044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 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928F1-E8E1-817C-7196-D3A2C283ED5C}"/>
              </a:ext>
            </a:extLst>
          </p:cNvPr>
          <p:cNvSpPr txBox="1"/>
          <p:nvPr/>
        </p:nvSpPr>
        <p:spPr>
          <a:xfrm>
            <a:off x="9036742" y="4046020"/>
            <a:ext cx="4892831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Structure of clauses and sentences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86B623-945B-1261-5707-48DD7D242CD0}"/>
              </a:ext>
            </a:extLst>
          </p:cNvPr>
          <p:cNvSpPr txBox="1"/>
          <p:nvPr/>
        </p:nvSpPr>
        <p:spPr>
          <a:xfrm>
            <a:off x="9116843" y="5097015"/>
            <a:ext cx="3464934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Meaning of various kinds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158AD9-488B-DE14-B553-826739555086}"/>
              </a:ext>
            </a:extLst>
          </p:cNvPr>
          <p:cNvSpPr txBox="1"/>
          <p:nvPr/>
        </p:nvSpPr>
        <p:spPr>
          <a:xfrm>
            <a:off x="8738551" y="6165608"/>
            <a:ext cx="3224627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Contextualization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825248-916B-FE2B-31FD-5F21F467D099}"/>
              </a:ext>
            </a:extLst>
          </p:cNvPr>
          <p:cNvSpPr txBox="1"/>
          <p:nvPr/>
        </p:nvSpPr>
        <p:spPr>
          <a:xfrm>
            <a:off x="9116843" y="7212647"/>
            <a:ext cx="2047461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use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1F71DB-C9E9-B136-8A81-8FA033940C5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090833" y="3204843"/>
            <a:ext cx="908156" cy="44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DCF05E-D56F-B4D9-C6CB-13F28BDBFD2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069411" y="4301164"/>
            <a:ext cx="929578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BD272D-1097-872B-8559-0936299C09D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069411" y="5344059"/>
            <a:ext cx="929578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5391338-689E-A83F-5959-43D24CB56813}"/>
              </a:ext>
            </a:extLst>
          </p:cNvPr>
          <p:cNvSpPr/>
          <p:nvPr/>
        </p:nvSpPr>
        <p:spPr>
          <a:xfrm>
            <a:off x="3500164" y="2844791"/>
            <a:ext cx="540459" cy="537202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Levels of language</a:t>
            </a: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7ECAB7B4-CD7C-5D05-8057-5AF1A910535F}"/>
              </a:ext>
            </a:extLst>
          </p:cNvPr>
          <p:cNvSpPr/>
          <p:nvPr/>
        </p:nvSpPr>
        <p:spPr>
          <a:xfrm>
            <a:off x="3280536" y="2733927"/>
            <a:ext cx="979715" cy="5593749"/>
          </a:xfrm>
          <a:prstGeom prst="downArrow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8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4EE60-38AE-9853-DFA1-577B39D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Processing Components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534B9-402F-9F83-F91E-3BE3DB869ED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79501" y="1512833"/>
            <a:ext cx="13696999" cy="90377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processing (NLP) is often used as an umbrella term to include :</a:t>
            </a:r>
          </a:p>
        </p:txBody>
      </p:sp>
      <p:sp>
        <p:nvSpPr>
          <p:cNvPr id="11" name="Brandline_LVC">
            <a:extLst>
              <a:ext uri="{FF2B5EF4-FFF2-40B4-BE49-F238E27FC236}">
                <a16:creationId xmlns:a16="http://schemas.microsoft.com/office/drawing/2014/main" id="{27FE9653-AD6F-4B00-42B6-3A750EA0B3DE}"/>
              </a:ext>
            </a:extLst>
          </p:cNvPr>
          <p:cNvSpPr/>
          <p:nvPr/>
        </p:nvSpPr>
        <p:spPr>
          <a:xfrm>
            <a:off x="4456000" y="816324"/>
            <a:ext cx="734400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endParaRPr lang="en-US" sz="2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228B81-AB57-24DC-874D-61F79D106B26}"/>
              </a:ext>
            </a:extLst>
          </p:cNvPr>
          <p:cNvSpPr txBox="1"/>
          <p:nvPr/>
        </p:nvSpPr>
        <p:spPr>
          <a:xfrm>
            <a:off x="1604799" y="3304266"/>
            <a:ext cx="4084314" cy="1740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b="1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Natural language understanding</a:t>
            </a: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200" b="1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(NLU)</a:t>
            </a:r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Interprets intent behind the input text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08417B6-D631-129C-1445-BC572342678F}"/>
              </a:ext>
            </a:extLst>
          </p:cNvPr>
          <p:cNvSpPr txBox="1"/>
          <p:nvPr/>
        </p:nvSpPr>
        <p:spPr>
          <a:xfrm>
            <a:off x="10602774" y="3310161"/>
            <a:ext cx="3813175" cy="1740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Natural language generator (NLG)</a:t>
            </a:r>
          </a:p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Focuses on text generation, or the construction of text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75C37E4-7E37-7045-6A3D-13AA3A9711BF}"/>
              </a:ext>
            </a:extLst>
          </p:cNvPr>
          <p:cNvSpPr txBox="1"/>
          <p:nvPr/>
        </p:nvSpPr>
        <p:spPr>
          <a:xfrm>
            <a:off x="5342595" y="6509999"/>
            <a:ext cx="5981700" cy="1817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IN" sz="2200" b="1" i="0" dirty="0">
                <a:solidFill>
                  <a:srgbClr val="1717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Dialog Management (DM)</a:t>
            </a:r>
          </a:p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2200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D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etermines the actual context of the dialogue and offers state and flow of the dialog to make the conversation human-like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3E0417-8F8A-45AA-2121-AC1A0EA05C9D}"/>
              </a:ext>
            </a:extLst>
          </p:cNvPr>
          <p:cNvGrpSpPr/>
          <p:nvPr/>
        </p:nvGrpSpPr>
        <p:grpSpPr>
          <a:xfrm>
            <a:off x="6342212" y="2866180"/>
            <a:ext cx="3604234" cy="3193422"/>
            <a:chOff x="6325883" y="3225017"/>
            <a:chExt cx="3604234" cy="3193422"/>
          </a:xfrm>
        </p:grpSpPr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D44B0C87-E356-24EB-AFF8-7EE4934AE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04627" y="3225017"/>
              <a:ext cx="3479731" cy="1091957"/>
            </a:xfrm>
            <a:custGeom>
              <a:avLst/>
              <a:gdLst>
                <a:gd name="T0" fmla="*/ 638 w 836"/>
                <a:gd name="T1" fmla="*/ 255 h 255"/>
                <a:gd name="T2" fmla="*/ 171 w 836"/>
                <a:gd name="T3" fmla="*/ 255 h 255"/>
                <a:gd name="T4" fmla="*/ 134 w 836"/>
                <a:gd name="T5" fmla="*/ 240 h 255"/>
                <a:gd name="T6" fmla="*/ 0 w 836"/>
                <a:gd name="T7" fmla="*/ 13 h 255"/>
                <a:gd name="T8" fmla="*/ 797 w 836"/>
                <a:gd name="T9" fmla="*/ 13 h 255"/>
                <a:gd name="T10" fmla="*/ 836 w 836"/>
                <a:gd name="T11" fmla="*/ 0 h 255"/>
                <a:gd name="T12" fmla="*/ 697 w 836"/>
                <a:gd name="T13" fmla="*/ 234 h 255"/>
                <a:gd name="T14" fmla="*/ 638 w 836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6" h="255">
                  <a:moveTo>
                    <a:pt x="638" y="255"/>
                  </a:moveTo>
                  <a:cubicBezTo>
                    <a:pt x="593" y="255"/>
                    <a:pt x="196" y="255"/>
                    <a:pt x="171" y="255"/>
                  </a:cubicBezTo>
                  <a:cubicBezTo>
                    <a:pt x="144" y="255"/>
                    <a:pt x="138" y="246"/>
                    <a:pt x="134" y="240"/>
                  </a:cubicBezTo>
                  <a:cubicBezTo>
                    <a:pt x="130" y="234"/>
                    <a:pt x="0" y="13"/>
                    <a:pt x="0" y="13"/>
                  </a:cubicBezTo>
                  <a:cubicBezTo>
                    <a:pt x="0" y="13"/>
                    <a:pt x="774" y="13"/>
                    <a:pt x="797" y="13"/>
                  </a:cubicBezTo>
                  <a:cubicBezTo>
                    <a:pt x="827" y="13"/>
                    <a:pt x="833" y="5"/>
                    <a:pt x="836" y="0"/>
                  </a:cubicBezTo>
                  <a:cubicBezTo>
                    <a:pt x="831" y="9"/>
                    <a:pt x="703" y="225"/>
                    <a:pt x="697" y="234"/>
                  </a:cubicBezTo>
                  <a:cubicBezTo>
                    <a:pt x="690" y="246"/>
                    <a:pt x="683" y="255"/>
                    <a:pt x="638" y="255"/>
                  </a:cubicBezTo>
                </a:path>
              </a:pathLst>
            </a:custGeom>
            <a:solidFill>
              <a:srgbClr val="28B2C8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" name="Freeform 48">
              <a:extLst>
                <a:ext uri="{FF2B5EF4-FFF2-40B4-BE49-F238E27FC236}">
                  <a16:creationId xmlns:a16="http://schemas.microsoft.com/office/drawing/2014/main" id="{14546D8C-7B47-0097-0B06-D873335BD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945410" y="3225017"/>
              <a:ext cx="640620" cy="1036397"/>
            </a:xfrm>
            <a:custGeom>
              <a:avLst/>
              <a:gdLst>
                <a:gd name="T0" fmla="*/ 117 w 154"/>
                <a:gd name="T1" fmla="*/ 0 h 242"/>
                <a:gd name="T2" fmla="*/ 10 w 154"/>
                <a:gd name="T3" fmla="*/ 187 h 242"/>
                <a:gd name="T4" fmla="*/ 1 w 154"/>
                <a:gd name="T5" fmla="*/ 223 h 242"/>
                <a:gd name="T6" fmla="*/ 4 w 154"/>
                <a:gd name="T7" fmla="*/ 227 h 242"/>
                <a:gd name="T8" fmla="*/ 41 w 154"/>
                <a:gd name="T9" fmla="*/ 242 h 242"/>
                <a:gd name="T10" fmla="*/ 132 w 154"/>
                <a:gd name="T11" fmla="*/ 242 h 242"/>
                <a:gd name="T12" fmla="*/ 154 w 154"/>
                <a:gd name="T13" fmla="*/ 0 h 242"/>
                <a:gd name="T14" fmla="*/ 133 w 154"/>
                <a:gd name="T15" fmla="*/ 0 h 242"/>
                <a:gd name="T16" fmla="*/ 117 w 154"/>
                <a:gd name="T1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242">
                  <a:moveTo>
                    <a:pt x="117" y="0"/>
                  </a:moveTo>
                  <a:cubicBezTo>
                    <a:pt x="59" y="101"/>
                    <a:pt x="15" y="179"/>
                    <a:pt x="10" y="187"/>
                  </a:cubicBezTo>
                  <a:cubicBezTo>
                    <a:pt x="0" y="206"/>
                    <a:pt x="0" y="217"/>
                    <a:pt x="1" y="223"/>
                  </a:cubicBezTo>
                  <a:cubicBezTo>
                    <a:pt x="2" y="225"/>
                    <a:pt x="3" y="227"/>
                    <a:pt x="4" y="227"/>
                  </a:cubicBezTo>
                  <a:cubicBezTo>
                    <a:pt x="8" y="233"/>
                    <a:pt x="14" y="242"/>
                    <a:pt x="41" y="242"/>
                  </a:cubicBezTo>
                  <a:cubicBezTo>
                    <a:pt x="50" y="242"/>
                    <a:pt x="85" y="242"/>
                    <a:pt x="132" y="242"/>
                  </a:cubicBezTo>
                  <a:cubicBezTo>
                    <a:pt x="77" y="225"/>
                    <a:pt x="35" y="152"/>
                    <a:pt x="154" y="0"/>
                  </a:cubicBezTo>
                  <a:cubicBezTo>
                    <a:pt x="147" y="0"/>
                    <a:pt x="140" y="0"/>
                    <a:pt x="133" y="0"/>
                  </a:cubicBezTo>
                  <a:cubicBezTo>
                    <a:pt x="127" y="0"/>
                    <a:pt x="122" y="0"/>
                    <a:pt x="117" y="0"/>
                  </a:cubicBezTo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0" name="Freeform 50">
              <a:extLst>
                <a:ext uri="{FF2B5EF4-FFF2-40B4-BE49-F238E27FC236}">
                  <a16:creationId xmlns:a16="http://schemas.microsoft.com/office/drawing/2014/main" id="{115C0DD5-7DC8-6062-4787-DED43DCE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25883" y="3283304"/>
              <a:ext cx="2306648" cy="3130560"/>
            </a:xfrm>
            <a:custGeom>
              <a:avLst/>
              <a:gdLst>
                <a:gd name="T0" fmla="*/ 554 w 554"/>
                <a:gd name="T1" fmla="*/ 0 h 732"/>
                <a:gd name="T2" fmla="*/ 297 w 554"/>
                <a:gd name="T3" fmla="*/ 0 h 732"/>
                <a:gd name="T4" fmla="*/ 263 w 554"/>
                <a:gd name="T5" fmla="*/ 31 h 732"/>
                <a:gd name="T6" fmla="*/ 16 w 554"/>
                <a:gd name="T7" fmla="*/ 451 h 732"/>
                <a:gd name="T8" fmla="*/ 13 w 554"/>
                <a:gd name="T9" fmla="*/ 496 h 732"/>
                <a:gd name="T10" fmla="*/ 153 w 554"/>
                <a:gd name="T11" fmla="*/ 732 h 732"/>
                <a:gd name="T12" fmla="*/ 160 w 554"/>
                <a:gd name="T13" fmla="*/ 691 h 732"/>
                <a:gd name="T14" fmla="*/ 554 w 554"/>
                <a:gd name="T15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4" h="732">
                  <a:moveTo>
                    <a:pt x="554" y="0"/>
                  </a:moveTo>
                  <a:cubicBezTo>
                    <a:pt x="554" y="0"/>
                    <a:pt x="302" y="0"/>
                    <a:pt x="297" y="0"/>
                  </a:cubicBezTo>
                  <a:cubicBezTo>
                    <a:pt x="294" y="0"/>
                    <a:pt x="279" y="0"/>
                    <a:pt x="263" y="31"/>
                  </a:cubicBezTo>
                  <a:cubicBezTo>
                    <a:pt x="206" y="133"/>
                    <a:pt x="29" y="428"/>
                    <a:pt x="16" y="451"/>
                  </a:cubicBezTo>
                  <a:cubicBezTo>
                    <a:pt x="0" y="480"/>
                    <a:pt x="13" y="496"/>
                    <a:pt x="13" y="496"/>
                  </a:cubicBezTo>
                  <a:cubicBezTo>
                    <a:pt x="153" y="732"/>
                    <a:pt x="153" y="732"/>
                    <a:pt x="153" y="732"/>
                  </a:cubicBezTo>
                  <a:cubicBezTo>
                    <a:pt x="153" y="732"/>
                    <a:pt x="144" y="721"/>
                    <a:pt x="160" y="691"/>
                  </a:cubicBezTo>
                  <a:cubicBezTo>
                    <a:pt x="174" y="667"/>
                    <a:pt x="554" y="0"/>
                    <a:pt x="554" y="0"/>
                  </a:cubicBezTo>
                </a:path>
              </a:pathLst>
            </a:custGeom>
            <a:solidFill>
              <a:srgbClr val="E06E6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1D251222-70AA-8C29-7B4B-F4A4E2DDA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99456" y="5388453"/>
              <a:ext cx="931811" cy="1029986"/>
            </a:xfrm>
            <a:custGeom>
              <a:avLst/>
              <a:gdLst>
                <a:gd name="T0" fmla="*/ 87 w 224"/>
                <a:gd name="T1" fmla="*/ 0 h 241"/>
                <a:gd name="T2" fmla="*/ 87 w 224"/>
                <a:gd name="T3" fmla="*/ 0 h 241"/>
                <a:gd name="T4" fmla="*/ 53 w 224"/>
                <a:gd name="T5" fmla="*/ 31 h 241"/>
                <a:gd name="T6" fmla="*/ 53 w 224"/>
                <a:gd name="T7" fmla="*/ 31 h 241"/>
                <a:gd name="T8" fmla="*/ 0 w 224"/>
                <a:gd name="T9" fmla="*/ 124 h 241"/>
                <a:gd name="T10" fmla="*/ 57 w 224"/>
                <a:gd name="T11" fmla="*/ 114 h 241"/>
                <a:gd name="T12" fmla="*/ 207 w 224"/>
                <a:gd name="T13" fmla="*/ 241 h 241"/>
                <a:gd name="T14" fmla="*/ 224 w 224"/>
                <a:gd name="T15" fmla="*/ 211 h 241"/>
                <a:gd name="T16" fmla="*/ 123 w 224"/>
                <a:gd name="T17" fmla="*/ 34 h 241"/>
                <a:gd name="T18" fmla="*/ 87 w 224"/>
                <a:gd name="T1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241">
                  <a:moveTo>
                    <a:pt x="87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84" y="0"/>
                    <a:pt x="69" y="0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40" y="54"/>
                    <a:pt x="21" y="87"/>
                    <a:pt x="0" y="124"/>
                  </a:cubicBezTo>
                  <a:cubicBezTo>
                    <a:pt x="20" y="117"/>
                    <a:pt x="39" y="114"/>
                    <a:pt x="57" y="114"/>
                  </a:cubicBezTo>
                  <a:cubicBezTo>
                    <a:pt x="120" y="114"/>
                    <a:pt x="164" y="158"/>
                    <a:pt x="207" y="241"/>
                  </a:cubicBezTo>
                  <a:cubicBezTo>
                    <a:pt x="212" y="231"/>
                    <a:pt x="218" y="221"/>
                    <a:pt x="224" y="211"/>
                  </a:cubicBezTo>
                  <a:cubicBezTo>
                    <a:pt x="172" y="120"/>
                    <a:pt x="127" y="41"/>
                    <a:pt x="123" y="34"/>
                  </a:cubicBezTo>
                  <a:cubicBezTo>
                    <a:pt x="107" y="6"/>
                    <a:pt x="96" y="1"/>
                    <a:pt x="87" y="0"/>
                  </a:cubicBezTo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DBFD1A28-2603-4860-0702-F52236630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52751" y="4251754"/>
              <a:ext cx="2377366" cy="2166111"/>
            </a:xfrm>
            <a:custGeom>
              <a:avLst/>
              <a:gdLst>
                <a:gd name="T0" fmla="*/ 0 w 571"/>
                <a:gd name="T1" fmla="*/ 0 h 505"/>
                <a:gd name="T2" fmla="*/ 266 w 571"/>
                <a:gd name="T3" fmla="*/ 0 h 505"/>
                <a:gd name="T4" fmla="*/ 309 w 571"/>
                <a:gd name="T5" fmla="*/ 34 h 505"/>
                <a:gd name="T6" fmla="*/ 547 w 571"/>
                <a:gd name="T7" fmla="*/ 442 h 505"/>
                <a:gd name="T8" fmla="*/ 517 w 571"/>
                <a:gd name="T9" fmla="*/ 504 h 505"/>
                <a:gd name="T10" fmla="*/ 304 w 571"/>
                <a:gd name="T11" fmla="*/ 504 h 505"/>
                <a:gd name="T12" fmla="*/ 37 w 571"/>
                <a:gd name="T13" fmla="*/ 34 h 505"/>
                <a:gd name="T14" fmla="*/ 0 w 571"/>
                <a:gd name="T1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1" h="505">
                  <a:moveTo>
                    <a:pt x="0" y="0"/>
                  </a:moveTo>
                  <a:cubicBezTo>
                    <a:pt x="11" y="0"/>
                    <a:pt x="254" y="0"/>
                    <a:pt x="266" y="0"/>
                  </a:cubicBezTo>
                  <a:cubicBezTo>
                    <a:pt x="279" y="0"/>
                    <a:pt x="296" y="9"/>
                    <a:pt x="309" y="34"/>
                  </a:cubicBezTo>
                  <a:cubicBezTo>
                    <a:pt x="318" y="49"/>
                    <a:pt x="475" y="317"/>
                    <a:pt x="547" y="442"/>
                  </a:cubicBezTo>
                  <a:cubicBezTo>
                    <a:pt x="570" y="478"/>
                    <a:pt x="571" y="505"/>
                    <a:pt x="517" y="504"/>
                  </a:cubicBezTo>
                  <a:cubicBezTo>
                    <a:pt x="304" y="504"/>
                    <a:pt x="304" y="504"/>
                    <a:pt x="304" y="504"/>
                  </a:cubicBezTo>
                  <a:cubicBezTo>
                    <a:pt x="304" y="504"/>
                    <a:pt x="47" y="52"/>
                    <a:pt x="37" y="34"/>
                  </a:cubicBezTo>
                  <a:cubicBezTo>
                    <a:pt x="21" y="5"/>
                    <a:pt x="9" y="0"/>
                    <a:pt x="0" y="0"/>
                  </a:cubicBezTo>
                </a:path>
              </a:pathLst>
            </a:custGeom>
            <a:solidFill>
              <a:srgbClr val="06A59E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" name="Freeform 55">
              <a:extLst>
                <a:ext uri="{FF2B5EF4-FFF2-40B4-BE49-F238E27FC236}">
                  <a16:creationId xmlns:a16="http://schemas.microsoft.com/office/drawing/2014/main" id="{DBFE2183-9CCB-C4F1-60B9-56261BF6F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744553" y="4258962"/>
              <a:ext cx="1148124" cy="632523"/>
            </a:xfrm>
            <a:custGeom>
              <a:avLst/>
              <a:gdLst>
                <a:gd name="T0" fmla="*/ 211 w 276"/>
                <a:gd name="T1" fmla="*/ 0 h 148"/>
                <a:gd name="T2" fmla="*/ 54 w 276"/>
                <a:gd name="T3" fmla="*/ 119 h 148"/>
                <a:gd name="T4" fmla="*/ 0 w 276"/>
                <a:gd name="T5" fmla="*/ 117 h 148"/>
                <a:gd name="T6" fmla="*/ 18 w 276"/>
                <a:gd name="T7" fmla="*/ 148 h 148"/>
                <a:gd name="T8" fmla="*/ 18 w 276"/>
                <a:gd name="T9" fmla="*/ 148 h 148"/>
                <a:gd name="T10" fmla="*/ 18 w 276"/>
                <a:gd name="T11" fmla="*/ 148 h 148"/>
                <a:gd name="T12" fmla="*/ 18 w 276"/>
                <a:gd name="T13" fmla="*/ 148 h 148"/>
                <a:gd name="T14" fmla="*/ 18 w 276"/>
                <a:gd name="T15" fmla="*/ 148 h 148"/>
                <a:gd name="T16" fmla="*/ 231 w 276"/>
                <a:gd name="T17" fmla="*/ 148 h 148"/>
                <a:gd name="T18" fmla="*/ 233 w 276"/>
                <a:gd name="T19" fmla="*/ 148 h 148"/>
                <a:gd name="T20" fmla="*/ 276 w 276"/>
                <a:gd name="T21" fmla="*/ 124 h 148"/>
                <a:gd name="T22" fmla="*/ 261 w 276"/>
                <a:gd name="T23" fmla="*/ 86 h 148"/>
                <a:gd name="T24" fmla="*/ 261 w 276"/>
                <a:gd name="T25" fmla="*/ 86 h 148"/>
                <a:gd name="T26" fmla="*/ 243 w 276"/>
                <a:gd name="T27" fmla="*/ 54 h 148"/>
                <a:gd name="T28" fmla="*/ 211 w 276"/>
                <a:gd name="T2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6" h="148">
                  <a:moveTo>
                    <a:pt x="211" y="0"/>
                  </a:moveTo>
                  <a:cubicBezTo>
                    <a:pt x="222" y="85"/>
                    <a:pt x="172" y="119"/>
                    <a:pt x="54" y="119"/>
                  </a:cubicBezTo>
                  <a:cubicBezTo>
                    <a:pt x="37" y="119"/>
                    <a:pt x="19" y="118"/>
                    <a:pt x="0" y="117"/>
                  </a:cubicBezTo>
                  <a:cubicBezTo>
                    <a:pt x="12" y="137"/>
                    <a:pt x="18" y="148"/>
                    <a:pt x="18" y="148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2" y="148"/>
                    <a:pt x="232" y="148"/>
                    <a:pt x="233" y="148"/>
                  </a:cubicBezTo>
                  <a:cubicBezTo>
                    <a:pt x="264" y="148"/>
                    <a:pt x="276" y="139"/>
                    <a:pt x="276" y="124"/>
                  </a:cubicBezTo>
                  <a:cubicBezTo>
                    <a:pt x="276" y="113"/>
                    <a:pt x="270" y="100"/>
                    <a:pt x="261" y="86"/>
                  </a:cubicBezTo>
                  <a:cubicBezTo>
                    <a:pt x="261" y="86"/>
                    <a:pt x="261" y="86"/>
                    <a:pt x="261" y="86"/>
                  </a:cubicBezTo>
                  <a:cubicBezTo>
                    <a:pt x="256" y="76"/>
                    <a:pt x="249" y="65"/>
                    <a:pt x="243" y="54"/>
                  </a:cubicBezTo>
                  <a:cubicBezTo>
                    <a:pt x="233" y="37"/>
                    <a:pt x="222" y="19"/>
                    <a:pt x="211" y="0"/>
                  </a:cubicBezTo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endPara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84E2C5A-3C44-AEA6-5CDE-4E7DB253E0F2}"/>
                </a:ext>
              </a:extLst>
            </p:cNvPr>
            <p:cNvSpPr txBox="1"/>
            <p:nvPr/>
          </p:nvSpPr>
          <p:spPr>
            <a:xfrm>
              <a:off x="7754842" y="4449552"/>
              <a:ext cx="779300" cy="4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  <a:spcBef>
                  <a:spcPts val="1000"/>
                </a:spcBef>
              </a:pPr>
              <a:r>
                <a:rPr lang="en-US" sz="22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NLP</a:t>
              </a:r>
            </a:p>
          </p:txBody>
        </p:sp>
      </p:grpSp>
      <p:pic>
        <p:nvPicPr>
          <p:cNvPr id="4" name="Graphic 3" descr="Badge 1 with solid fill">
            <a:extLst>
              <a:ext uri="{FF2B5EF4-FFF2-40B4-BE49-F238E27FC236}">
                <a16:creationId xmlns:a16="http://schemas.microsoft.com/office/drawing/2014/main" id="{39AA4766-8A71-487E-557A-211F48246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501" y="3043328"/>
            <a:ext cx="914400" cy="91440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D6C44EDB-F6E9-22E9-59FF-700BA6E38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7812" y="6173464"/>
            <a:ext cx="914400" cy="914400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600E5462-C71E-1335-E4F9-DE2F1D8D5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5451" y="32234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9589"/>
      </p:ext>
    </p:extLst>
  </p:cSld>
  <p:clrMapOvr>
    <a:masterClrMapping/>
  </p:clrMapOvr>
</p:sld>
</file>

<file path=ppt/theme/theme1.xml><?xml version="1.0" encoding="utf-8"?>
<a:theme xmlns:a="http://schemas.openxmlformats.org/drawingml/2006/main" name="2023_LV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plilearn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7229</TotalTime>
  <Words>1610</Words>
  <Application>Microsoft Office PowerPoint</Application>
  <PresentationFormat>Custom</PresentationFormat>
  <Paragraphs>225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Courier New</vt:lpstr>
      <vt:lpstr>Open Sans</vt:lpstr>
      <vt:lpstr>2023_LVC</vt:lpstr>
      <vt:lpstr>PowerPoint Presentation</vt:lpstr>
      <vt:lpstr>PowerPoint Presentation</vt:lpstr>
      <vt:lpstr>PowerPoint Presentation</vt:lpstr>
      <vt:lpstr>PowerPoint Presentation</vt:lpstr>
      <vt:lpstr>Natural Language</vt:lpstr>
      <vt:lpstr>What Is Natural Language Processing?</vt:lpstr>
      <vt:lpstr>What Is Natural Language Processing?</vt:lpstr>
      <vt:lpstr>Levels of Natural Language Processing</vt:lpstr>
      <vt:lpstr>Natural Language Processing Components</vt:lpstr>
      <vt:lpstr>PowerPoint Presentation</vt:lpstr>
      <vt:lpstr>Applications of NLP</vt:lpstr>
      <vt:lpstr>Applications of NLP</vt:lpstr>
      <vt:lpstr>Applications of NLP</vt:lpstr>
      <vt:lpstr>Applications of NLP</vt:lpstr>
      <vt:lpstr>Applications of NLP</vt:lpstr>
      <vt:lpstr>PowerPoint Presentation</vt:lpstr>
      <vt:lpstr>Popular Natural Language Processing Models</vt:lpstr>
      <vt:lpstr>Popular Natural Language Processing Models</vt:lpstr>
      <vt:lpstr>Popular Natural Language Processing Models</vt:lpstr>
      <vt:lpstr>Popular Natural Language Processing Models</vt:lpstr>
      <vt:lpstr>Popular Natural Language Processing Models</vt:lpstr>
      <vt:lpstr>PowerPoint Presentation</vt:lpstr>
      <vt:lpstr>Challenges in Natural Language Processing</vt:lpstr>
      <vt:lpstr>Challenges in Natural Language Processing</vt:lpstr>
      <vt:lpstr>Challenges in Natural Language Processing</vt:lpstr>
      <vt:lpstr>Challenges in Natural Language Processing</vt:lpstr>
      <vt:lpstr>PowerPoint Presentation</vt:lpstr>
      <vt:lpstr>NLP using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Alok Parashar</dc:creator>
  <cp:lastModifiedBy>Vikas Singh</cp:lastModifiedBy>
  <cp:revision>15</cp:revision>
  <dcterms:created xsi:type="dcterms:W3CDTF">2023-05-19T12:36:11Z</dcterms:created>
  <dcterms:modified xsi:type="dcterms:W3CDTF">2023-12-29T10:20:40Z</dcterms:modified>
</cp:coreProperties>
</file>